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00"/>
    <a:srgbClr val="77933C"/>
    <a:srgbClr val="E6B9B8"/>
    <a:srgbClr val="E46C0A"/>
    <a:srgbClr val="984807"/>
    <a:srgbClr val="66CCFF"/>
    <a:srgbClr val="CCFFFF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260648"/>
            <a:ext cx="8028383" cy="1446550"/>
          </a:xfrm>
          <a:prstGeom prst="rect">
            <a:avLst/>
          </a:prstGeom>
          <a:solidFill>
            <a:srgbClr val="F2DCDB">
              <a:alpha val="69804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4400" dirty="0" smtClean="0">
                <a:latin typeface="Bookman Old Style" panose="02050604050505020204" pitchFamily="18" charset="0"/>
              </a:rPr>
              <a:t>Правовий статус ненародженої дитини</a:t>
            </a:r>
            <a:endParaRPr lang="uk-UA" sz="4400" dirty="0">
              <a:latin typeface="Bookman Old Style" panose="02050604050505020204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4283968" y="4869160"/>
            <a:ext cx="4572000" cy="1846659"/>
          </a:xfrm>
          <a:prstGeom prst="rect">
            <a:avLst/>
          </a:prstGeom>
          <a:solidFill>
            <a:srgbClr val="F2DCDB">
              <a:alpha val="69804"/>
            </a:srgbClr>
          </a:solidFill>
        </p:spPr>
        <p:txBody>
          <a:bodyPr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C</a:t>
            </a:r>
            <a:r>
              <a:rPr lang="ru-RU" dirty="0" err="1">
                <a:latin typeface="Bookman Old Style" panose="02050604050505020204" pitchFamily="18" charset="0"/>
              </a:rPr>
              <a:t>тудентка</a:t>
            </a:r>
            <a:r>
              <a:rPr lang="ru-RU" dirty="0">
                <a:latin typeface="Bookman Old Style" panose="02050604050505020204" pitchFamily="18" charset="0"/>
              </a:rPr>
              <a:t> І</a:t>
            </a:r>
            <a:r>
              <a:rPr lang="uk-UA" dirty="0">
                <a:latin typeface="Bookman Old Style" panose="02050604050505020204" pitchFamily="18" charset="0"/>
              </a:rPr>
              <a:t>І</a:t>
            </a:r>
            <a:r>
              <a:rPr lang="ru-RU" dirty="0">
                <a:latin typeface="Bookman Old Style" panose="02050604050505020204" pitchFamily="18" charset="0"/>
              </a:rPr>
              <a:t> курсу </a:t>
            </a:r>
            <a:r>
              <a:rPr lang="ru-RU" dirty="0" err="1">
                <a:latin typeface="Bookman Old Style" panose="02050604050505020204" pitchFamily="18" charset="0"/>
              </a:rPr>
              <a:t>групи</a:t>
            </a:r>
            <a:r>
              <a:rPr lang="ru-RU" dirty="0">
                <a:latin typeface="Bookman Old Style" panose="02050604050505020204" pitchFamily="18" charset="0"/>
              </a:rPr>
              <a:t> ЮРД-</a:t>
            </a:r>
            <a:r>
              <a:rPr lang="uk-UA" dirty="0">
                <a:latin typeface="Bookman Old Style" panose="02050604050505020204" pitchFamily="18" charset="0"/>
              </a:rPr>
              <a:t>2</a:t>
            </a:r>
            <a:r>
              <a:rPr lang="ru-RU" dirty="0">
                <a:latin typeface="Bookman Old Style" panose="02050604050505020204" pitchFamily="18" charset="0"/>
              </a:rPr>
              <a:t>5</a:t>
            </a:r>
            <a:endParaRPr lang="uk-UA" dirty="0">
              <a:latin typeface="Bookman Old Style" panose="02050604050505020204" pitchFamily="18" charset="0"/>
            </a:endParaRPr>
          </a:p>
          <a:p>
            <a:r>
              <a:rPr lang="ru-RU" dirty="0" err="1">
                <a:latin typeface="Bookman Old Style" panose="02050604050505020204" pitchFamily="18" charset="0"/>
              </a:rPr>
              <a:t>напряму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підготовки</a:t>
            </a:r>
            <a:r>
              <a:rPr lang="ru-RU" dirty="0">
                <a:latin typeface="Bookman Old Style" panose="02050604050505020204" pitchFamily="18" charset="0"/>
              </a:rPr>
              <a:t> право</a:t>
            </a:r>
            <a:endParaRPr lang="uk-UA" dirty="0">
              <a:latin typeface="Bookman Old Style" panose="02050604050505020204" pitchFamily="18" charset="0"/>
            </a:endParaRPr>
          </a:p>
          <a:p>
            <a:r>
              <a:rPr lang="ru-RU" dirty="0" err="1">
                <a:latin typeface="Bookman Old Style" panose="02050604050505020204" pitchFamily="18" charset="0"/>
              </a:rPr>
              <a:t>спеціальності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правознавство</a:t>
            </a:r>
            <a:endParaRPr lang="ru-RU" dirty="0">
              <a:latin typeface="Bookman Old Style" panose="02050604050505020204" pitchFamily="18" charset="0"/>
            </a:endParaRPr>
          </a:p>
          <a:p>
            <a:r>
              <a:rPr lang="ru-RU" dirty="0" err="1">
                <a:latin typeface="Bookman Old Style" panose="02050604050505020204" pitchFamily="18" charset="0"/>
              </a:rPr>
              <a:t>Юридичного</a:t>
            </a:r>
            <a:r>
              <a:rPr lang="ru-RU" dirty="0">
                <a:latin typeface="Bookman Old Style" panose="02050604050505020204" pitchFamily="18" charset="0"/>
              </a:rPr>
              <a:t> факультету </a:t>
            </a:r>
          </a:p>
          <a:p>
            <a:r>
              <a:rPr lang="ru-RU" dirty="0">
                <a:latin typeface="Bookman Old Style" panose="02050604050505020204" pitchFamily="18" charset="0"/>
              </a:rPr>
              <a:t>ЛНУ </a:t>
            </a:r>
            <a:r>
              <a:rPr lang="ru-RU" dirty="0" err="1">
                <a:latin typeface="Bookman Old Style" panose="02050604050505020204" pitchFamily="18" charset="0"/>
              </a:rPr>
              <a:t>ім</a:t>
            </a:r>
            <a:r>
              <a:rPr lang="ru-RU" dirty="0">
                <a:latin typeface="Bookman Old Style" panose="02050604050505020204" pitchFamily="18" charset="0"/>
              </a:rPr>
              <a:t>. І. Франка</a:t>
            </a:r>
            <a:endParaRPr lang="uk-UA" dirty="0">
              <a:latin typeface="Bookman Old Style" panose="02050604050505020204" pitchFamily="18" charset="0"/>
            </a:endParaRPr>
          </a:p>
          <a:p>
            <a:r>
              <a:rPr lang="ru-RU" sz="2400" b="1" dirty="0">
                <a:latin typeface="Bookman Old Style" panose="02050604050505020204" pitchFamily="18" charset="0"/>
              </a:rPr>
              <a:t>Ярега Ганна</a:t>
            </a:r>
            <a:endParaRPr lang="uk-UA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94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836712"/>
            <a:ext cx="5779146" cy="923330"/>
          </a:xfrm>
          <a:custGeom>
            <a:avLst/>
            <a:gdLst>
              <a:gd name="connsiteX0" fmla="*/ 0 w 5779146"/>
              <a:gd name="connsiteY0" fmla="*/ 0 h 923330"/>
              <a:gd name="connsiteX1" fmla="*/ 5779146 w 5779146"/>
              <a:gd name="connsiteY1" fmla="*/ 0 h 923330"/>
              <a:gd name="connsiteX2" fmla="*/ 5779146 w 5779146"/>
              <a:gd name="connsiteY2" fmla="*/ 923330 h 923330"/>
              <a:gd name="connsiteX3" fmla="*/ 0 w 5779146"/>
              <a:gd name="connsiteY3" fmla="*/ 923330 h 923330"/>
              <a:gd name="connsiteX4" fmla="*/ 0 w 5779146"/>
              <a:gd name="connsiteY4" fmla="*/ 0 h 923330"/>
              <a:gd name="connsiteX0" fmla="*/ 0 w 5779146"/>
              <a:gd name="connsiteY0" fmla="*/ 0 h 923330"/>
              <a:gd name="connsiteX1" fmla="*/ 5779146 w 5779146"/>
              <a:gd name="connsiteY1" fmla="*/ 0 h 923330"/>
              <a:gd name="connsiteX2" fmla="*/ 5779146 w 5779146"/>
              <a:gd name="connsiteY2" fmla="*/ 923330 h 923330"/>
              <a:gd name="connsiteX3" fmla="*/ 3321687 w 5779146"/>
              <a:gd name="connsiteY3" fmla="*/ 706404 h 923330"/>
              <a:gd name="connsiteX4" fmla="*/ 0 w 5779146"/>
              <a:gd name="connsiteY4" fmla="*/ 923330 h 923330"/>
              <a:gd name="connsiteX5" fmla="*/ 0 w 5779146"/>
              <a:gd name="connsiteY5" fmla="*/ 0 h 923330"/>
              <a:gd name="connsiteX0" fmla="*/ 0 w 5779146"/>
              <a:gd name="connsiteY0" fmla="*/ 0 h 923330"/>
              <a:gd name="connsiteX1" fmla="*/ 5779146 w 5779146"/>
              <a:gd name="connsiteY1" fmla="*/ 0 h 923330"/>
              <a:gd name="connsiteX2" fmla="*/ 5779146 w 5779146"/>
              <a:gd name="connsiteY2" fmla="*/ 923330 h 923330"/>
              <a:gd name="connsiteX3" fmla="*/ 3321687 w 5779146"/>
              <a:gd name="connsiteY3" fmla="*/ 706404 h 923330"/>
              <a:gd name="connsiteX4" fmla="*/ 2664864 w 5779146"/>
              <a:gd name="connsiteY4" fmla="*/ 538979 h 923330"/>
              <a:gd name="connsiteX5" fmla="*/ 0 w 5779146"/>
              <a:gd name="connsiteY5" fmla="*/ 923330 h 923330"/>
              <a:gd name="connsiteX6" fmla="*/ 0 w 5779146"/>
              <a:gd name="connsiteY6" fmla="*/ 0 h 923330"/>
              <a:gd name="connsiteX0" fmla="*/ 0 w 5779146"/>
              <a:gd name="connsiteY0" fmla="*/ 0 h 923330"/>
              <a:gd name="connsiteX1" fmla="*/ 5779146 w 5779146"/>
              <a:gd name="connsiteY1" fmla="*/ 0 h 923330"/>
              <a:gd name="connsiteX2" fmla="*/ 5779146 w 5779146"/>
              <a:gd name="connsiteY2" fmla="*/ 923330 h 923330"/>
              <a:gd name="connsiteX3" fmla="*/ 3321687 w 5779146"/>
              <a:gd name="connsiteY3" fmla="*/ 706404 h 923330"/>
              <a:gd name="connsiteX4" fmla="*/ 3051230 w 5779146"/>
              <a:gd name="connsiteY4" fmla="*/ 603374 h 923330"/>
              <a:gd name="connsiteX5" fmla="*/ 0 w 5779146"/>
              <a:gd name="connsiteY5" fmla="*/ 923330 h 923330"/>
              <a:gd name="connsiteX6" fmla="*/ 0 w 5779146"/>
              <a:gd name="connsiteY6" fmla="*/ 0 h 9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9146" h="923330">
                <a:moveTo>
                  <a:pt x="0" y="0"/>
                </a:moveTo>
                <a:lnTo>
                  <a:pt x="5779146" y="0"/>
                </a:lnTo>
                <a:lnTo>
                  <a:pt x="5779146" y="923330"/>
                </a:lnTo>
                <a:cubicBezTo>
                  <a:pt x="4990044" y="919709"/>
                  <a:pt x="4110789" y="710025"/>
                  <a:pt x="3321687" y="706404"/>
                </a:cubicBezTo>
                <a:cubicBezTo>
                  <a:pt x="3124211" y="714990"/>
                  <a:pt x="3248706" y="594788"/>
                  <a:pt x="3051230" y="603374"/>
                </a:cubicBezTo>
                <a:lnTo>
                  <a:pt x="0" y="92333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 rtlCol="0">
            <a:spAutoFit/>
          </a:bodyPr>
          <a:lstStyle/>
          <a:p>
            <a:r>
              <a:rPr lang="uk-UA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Дякую за увагу!</a:t>
            </a:r>
            <a:endParaRPr lang="uk-UA" sz="5400" dirty="0">
              <a:solidFill>
                <a:schemeClr val="tx1">
                  <a:lumMod val="95000"/>
                  <a:lumOff val="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60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844824"/>
            <a:ext cx="8352928" cy="4524315"/>
          </a:xfrm>
          <a:prstGeom prst="rect">
            <a:avLst/>
          </a:prstGeom>
          <a:solidFill>
            <a:srgbClr val="CCFFFF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sz="3200" dirty="0" smtClean="0">
                <a:latin typeface="Bookman Old Style" panose="02050604050505020204" pitchFamily="18" charset="0"/>
              </a:rPr>
              <a:t>Поняття правового статусу людини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sz="3200" dirty="0" smtClean="0">
                <a:latin typeface="Bookman Old Style" panose="02050604050505020204" pitchFamily="18" charset="0"/>
              </a:rPr>
              <a:t>Момент початку життя людини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sz="3200" dirty="0" smtClean="0">
                <a:latin typeface="Bookman Old Style" panose="02050604050505020204" pitchFamily="18" charset="0"/>
              </a:rPr>
              <a:t>Ембріон: об’єкт чи суб’єкт прав?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sz="3200" dirty="0" smtClean="0">
                <a:latin typeface="Bookman Old Style" panose="02050604050505020204" pitchFamily="18" charset="0"/>
              </a:rPr>
              <a:t>Проблеми на шляху реалізації прав ненародженої дитини: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sz="3200" dirty="0" smtClean="0">
                <a:latin typeface="Bookman Old Style" panose="02050604050505020204" pitchFamily="18" charset="0"/>
              </a:rPr>
              <a:t>Висновки</a:t>
            </a:r>
            <a:endParaRPr lang="uk-UA" sz="3200" dirty="0">
              <a:latin typeface="Bookman Old Style" panose="020506040505050202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1691680" y="188640"/>
            <a:ext cx="5602816" cy="1015663"/>
          </a:xfrm>
          <a:prstGeom prst="rect">
            <a:avLst/>
          </a:prstGeom>
          <a:solidFill>
            <a:srgbClr val="CCFFFF">
              <a:alpha val="60000"/>
            </a:srgbClr>
          </a:solidFill>
        </p:spPr>
        <p:txBody>
          <a:bodyPr wrap="none">
            <a:spAutoFit/>
          </a:bodyPr>
          <a:lstStyle/>
          <a:p>
            <a:r>
              <a:rPr lang="uk-UA" sz="6000" dirty="0">
                <a:latin typeface="Bookman Old Style" panose="02050604050505020204" pitchFamily="18" charset="0"/>
              </a:rPr>
              <a:t>План доповіді</a:t>
            </a:r>
          </a:p>
        </p:txBody>
      </p:sp>
    </p:spTree>
    <p:extLst>
      <p:ext uri="{BB962C8B-B14F-4D97-AF65-F5344CB8AC3E}">
        <p14:creationId xmlns:p14="http://schemas.microsoft.com/office/powerpoint/2010/main" val="3447779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899592" y="1484784"/>
            <a:ext cx="7632848" cy="3539430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Bookman Old Style" panose="02050604050505020204" pitchFamily="18" charset="0"/>
              </a:rPr>
              <a:t>(</a:t>
            </a:r>
            <a:r>
              <a:rPr lang="uk-UA" sz="3200" dirty="0">
                <a:latin typeface="Bookman Old Style" panose="02050604050505020204" pitchFamily="18" charset="0"/>
              </a:rPr>
              <a:t>від лат. </a:t>
            </a:r>
            <a:r>
              <a:rPr lang="uk-UA" sz="3200" dirty="0" err="1">
                <a:latin typeface="Bookman Old Style" panose="02050604050505020204" pitchFamily="18" charset="0"/>
              </a:rPr>
              <a:t>status</a:t>
            </a:r>
            <a:r>
              <a:rPr lang="uk-UA" sz="3200" dirty="0">
                <a:latin typeface="Bookman Old Style" panose="02050604050505020204" pitchFamily="18" charset="0"/>
              </a:rPr>
              <a:t> – «положення, стан») – юридично закріплене становище людини в суспільстві, відповідно до якого фізична особа як суб’єкт права вступає у правовідносини, координує свою діяльність і поведінку в суспільств</a:t>
            </a:r>
            <a:endParaRPr lang="uk-UA" sz="3200" dirty="0">
              <a:latin typeface="Bookman Old Style" panose="02050604050505020204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943989" y="404664"/>
            <a:ext cx="7544053" cy="707886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none">
            <a:spAutoFit/>
          </a:bodyPr>
          <a:lstStyle/>
          <a:p>
            <a:pPr algn="ctr"/>
            <a:r>
              <a:rPr lang="uk-UA" sz="4000" b="1" dirty="0">
                <a:latin typeface="Bookman Old Style" panose="02050604050505020204" pitchFamily="18" charset="0"/>
              </a:rPr>
              <a:t>Правовий статус людини </a:t>
            </a:r>
          </a:p>
        </p:txBody>
      </p:sp>
    </p:spTree>
    <p:extLst>
      <p:ext uri="{BB962C8B-B14F-4D97-AF65-F5344CB8AC3E}">
        <p14:creationId xmlns:p14="http://schemas.microsoft.com/office/powerpoint/2010/main" val="1703056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694322" y="2114940"/>
            <a:ext cx="8064896" cy="3046988"/>
          </a:xfrm>
          <a:prstGeom prst="rect">
            <a:avLst/>
          </a:prstGeom>
          <a:solidFill>
            <a:srgbClr val="E46C0A">
              <a:alpha val="80000"/>
            </a:srgbClr>
          </a:solidFill>
        </p:spPr>
        <p:txBody>
          <a:bodyPr wrap="square">
            <a:spAutoFit/>
          </a:bodyPr>
          <a:lstStyle/>
          <a:p>
            <a:pPr marL="342900" indent="-342900" algn="ctr">
              <a:buAutoNum type="arabicParenR"/>
            </a:pPr>
            <a:r>
              <a:rPr lang="uk-UA" sz="2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ембріональна</a:t>
            </a:r>
            <a:r>
              <a:rPr lang="uk-UA" sz="2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uk-UA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(виходить із того, що право людини на життя виникає до моменту народження – безпосередньо з моменту зачаття); </a:t>
            </a:r>
            <a:endParaRPr lang="uk-UA" sz="2400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342900" indent="-342900" algn="ctr">
              <a:buAutoNum type="arabicParenR"/>
            </a:pPr>
            <a:r>
              <a:rPr lang="uk-UA" sz="2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uk-UA" sz="2400" b="1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натусіальна</a:t>
            </a:r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uk-UA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(вважає, що життя починається з моменту народження); </a:t>
            </a:r>
            <a:endParaRPr lang="uk-UA" sz="2400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342900" indent="-342900" algn="ctr">
              <a:buAutoNum type="arabicParenR"/>
            </a:pPr>
            <a:r>
              <a:rPr lang="uk-UA" sz="2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за </a:t>
            </a:r>
            <a:r>
              <a:rPr lang="uk-UA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однією з концепцій початком життя є </a:t>
            </a:r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формування нервової системи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7095" y="205465"/>
            <a:ext cx="8067353" cy="1200329"/>
          </a:xfrm>
          <a:prstGeom prst="rect">
            <a:avLst/>
          </a:prstGeom>
          <a:solidFill>
            <a:srgbClr val="984807">
              <a:alpha val="69804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Момент початку життя людини</a:t>
            </a:r>
          </a:p>
          <a:p>
            <a:pPr algn="ctr"/>
            <a:r>
              <a:rPr lang="uk-UA" sz="3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Концепції</a:t>
            </a:r>
            <a:endParaRPr lang="uk-UA" sz="36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150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988840"/>
            <a:ext cx="8316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Ненароджена дитина </a:t>
            </a:r>
          </a:p>
          <a:p>
            <a:pPr algn="ctr"/>
            <a:r>
              <a:rPr lang="uk-UA" sz="32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має право на життя</a:t>
            </a:r>
          </a:p>
        </p:txBody>
      </p:sp>
    </p:spTree>
    <p:extLst>
      <p:ext uri="{BB962C8B-B14F-4D97-AF65-F5344CB8AC3E}">
        <p14:creationId xmlns:p14="http://schemas.microsoft.com/office/powerpoint/2010/main" val="4104587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747324" y="3861048"/>
            <a:ext cx="5958408" cy="1569660"/>
          </a:xfrm>
          <a:prstGeom prst="rect">
            <a:avLst/>
          </a:prstGeom>
          <a:solidFill>
            <a:srgbClr val="E6B9B8">
              <a:alpha val="69804"/>
            </a:srgbClr>
          </a:solidFill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uk-UA" sz="3200" dirty="0" smtClean="0">
                <a:latin typeface="Bookman Old Style" panose="02050604050505020204" pitchFamily="18" charset="0"/>
              </a:rPr>
              <a:t>Штучне </a:t>
            </a:r>
            <a:r>
              <a:rPr lang="uk-UA" sz="3200" dirty="0">
                <a:latin typeface="Bookman Old Style" panose="02050604050505020204" pitchFamily="18" charset="0"/>
              </a:rPr>
              <a:t>переривання вагітності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uk-UA" sz="3200" dirty="0">
                <a:latin typeface="Bookman Old Style" panose="02050604050505020204" pitchFamily="18" charset="0"/>
              </a:rPr>
              <a:t>Маніпуляції з ембріонами 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1547664" y="548680"/>
            <a:ext cx="6390456" cy="1200329"/>
          </a:xfrm>
          <a:prstGeom prst="rect">
            <a:avLst/>
          </a:prstGeom>
          <a:solidFill>
            <a:srgbClr val="E6B9B8">
              <a:alpha val="60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uk-UA" sz="3600" dirty="0" smtClean="0">
                <a:latin typeface="Bookman Old Style" panose="02050604050505020204" pitchFamily="18" charset="0"/>
              </a:rPr>
              <a:t>Проблеми реалізації </a:t>
            </a:r>
            <a:r>
              <a:rPr lang="uk-UA" sz="3600" dirty="0">
                <a:latin typeface="Bookman Old Style" panose="02050604050505020204" pitchFamily="18" charset="0"/>
              </a:rPr>
              <a:t>прав ненародженої дитини </a:t>
            </a:r>
            <a:endParaRPr lang="uk-UA" sz="3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026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539552" y="2513048"/>
            <a:ext cx="8136904" cy="2585323"/>
          </a:xfrm>
          <a:prstGeom prst="rect">
            <a:avLst/>
          </a:prstGeom>
          <a:solidFill>
            <a:srgbClr val="E6B9B8">
              <a:alpha val="69804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Bookman Old Style" panose="02050604050505020204" pitchFamily="18" charset="0"/>
              </a:rPr>
              <a:t>Ч.6. ст. 281 </a:t>
            </a:r>
            <a:r>
              <a:rPr lang="uk-UA" b="1" dirty="0" smtClean="0">
                <a:latin typeface="Bookman Old Style" panose="02050604050505020204" pitchFamily="18" charset="0"/>
              </a:rPr>
              <a:t>Цивільного Кодексу України </a:t>
            </a:r>
          </a:p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Штучне </a:t>
            </a:r>
            <a:r>
              <a:rPr lang="uk-UA" dirty="0">
                <a:latin typeface="Bookman Old Style" panose="02050604050505020204" pitchFamily="18" charset="0"/>
              </a:rPr>
              <a:t>переривання вагітності, якщо вона не перевищує дванадцяти тижнів, може здійснюватися за бажанням </a:t>
            </a:r>
            <a:r>
              <a:rPr lang="uk-UA" dirty="0" smtClean="0">
                <a:latin typeface="Bookman Old Style" panose="02050604050505020204" pitchFamily="18" charset="0"/>
              </a:rPr>
              <a:t>жінки</a:t>
            </a:r>
          </a:p>
          <a:p>
            <a:pPr algn="ctr"/>
            <a:endParaRPr lang="uk-UA" dirty="0">
              <a:latin typeface="Bookman Old Style" panose="02050604050505020204" pitchFamily="18" charset="0"/>
            </a:endParaRPr>
          </a:p>
          <a:p>
            <a:pPr algn="ctr"/>
            <a:r>
              <a:rPr lang="uk-UA" b="1" dirty="0" smtClean="0">
                <a:latin typeface="Bookman Old Style" panose="02050604050505020204" pitchFamily="18" charset="0"/>
              </a:rPr>
              <a:t>Ч. 7 ст. 281 Цивільного Кодексу України</a:t>
            </a:r>
          </a:p>
          <a:p>
            <a:pPr algn="ctr"/>
            <a:r>
              <a:rPr lang="ru-RU" dirty="0">
                <a:latin typeface="Bookman Old Style" panose="02050604050505020204" pitchFamily="18" charset="0"/>
              </a:rPr>
              <a:t>7. </a:t>
            </a:r>
            <a:r>
              <a:rPr lang="ru-RU" dirty="0" err="1">
                <a:latin typeface="Bookman Old Style" panose="02050604050505020204" pitchFamily="18" charset="0"/>
              </a:rPr>
              <a:t>Повнолітні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жінка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або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чоловік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мають</a:t>
            </a:r>
            <a:r>
              <a:rPr lang="ru-RU" dirty="0">
                <a:latin typeface="Bookman Old Style" panose="02050604050505020204" pitchFamily="18" charset="0"/>
              </a:rPr>
              <a:t> право за </a:t>
            </a:r>
            <a:r>
              <a:rPr lang="ru-RU" dirty="0" err="1">
                <a:latin typeface="Bookman Old Style" panose="02050604050505020204" pitchFamily="18" charset="0"/>
              </a:rPr>
              <a:t>медичними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показаннями</a:t>
            </a:r>
            <a:r>
              <a:rPr lang="ru-RU" dirty="0">
                <a:latin typeface="Bookman Old Style" panose="02050604050505020204" pitchFamily="18" charset="0"/>
              </a:rPr>
              <a:t> на </a:t>
            </a:r>
            <a:r>
              <a:rPr lang="ru-RU" dirty="0" err="1">
                <a:latin typeface="Bookman Old Style" panose="02050604050505020204" pitchFamily="18" charset="0"/>
              </a:rPr>
              <a:t>проведення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щодо</a:t>
            </a:r>
            <a:r>
              <a:rPr lang="ru-RU" dirty="0">
                <a:latin typeface="Bookman Old Style" panose="02050604050505020204" pitchFamily="18" charset="0"/>
              </a:rPr>
              <a:t> них </a:t>
            </a:r>
            <a:r>
              <a:rPr lang="ru-RU" dirty="0" err="1">
                <a:latin typeface="Bookman Old Style" panose="02050604050505020204" pitchFamily="18" charset="0"/>
              </a:rPr>
              <a:t>лікувальних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програм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допоміжних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репродуктивних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технологій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згідно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smtClean="0">
                <a:latin typeface="Bookman Old Style" panose="02050604050505020204" pitchFamily="18" charset="0"/>
              </a:rPr>
              <a:t>з порядком</a:t>
            </a:r>
            <a:r>
              <a:rPr lang="ru-RU" dirty="0">
                <a:latin typeface="Bookman Old Style" panose="02050604050505020204" pitchFamily="18" charset="0"/>
              </a:rPr>
              <a:t> та </a:t>
            </a:r>
            <a:r>
              <a:rPr lang="ru-RU" dirty="0" err="1">
                <a:latin typeface="Bookman Old Style" panose="02050604050505020204" pitchFamily="18" charset="0"/>
              </a:rPr>
              <a:t>умовами</a:t>
            </a:r>
            <a:r>
              <a:rPr lang="ru-RU" dirty="0">
                <a:latin typeface="Bookman Old Style" panose="02050604050505020204" pitchFamily="18" charset="0"/>
              </a:rPr>
              <a:t>, </a:t>
            </a:r>
            <a:r>
              <a:rPr lang="ru-RU" dirty="0" err="1">
                <a:latin typeface="Bookman Old Style" panose="02050604050505020204" pitchFamily="18" charset="0"/>
              </a:rPr>
              <a:t>встановленими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законодавством</a:t>
            </a:r>
            <a:r>
              <a:rPr lang="ru-RU" dirty="0">
                <a:latin typeface="Bookman Old Style" panose="02050604050505020204" pitchFamily="18" charset="0"/>
              </a:rPr>
              <a:t>.</a:t>
            </a:r>
            <a:endParaRPr lang="uk-UA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96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403648" y="548680"/>
            <a:ext cx="6462464" cy="4154984"/>
          </a:xfrm>
          <a:prstGeom prst="rect">
            <a:avLst/>
          </a:prstGeom>
          <a:solidFill>
            <a:srgbClr val="FFFF00">
              <a:alpha val="40000"/>
            </a:srgbClr>
          </a:solidFill>
        </p:spPr>
        <p:txBody>
          <a:bodyPr wrap="square">
            <a:spAutoFit/>
          </a:bodyPr>
          <a:lstStyle/>
          <a:p>
            <a:pPr algn="ctr" fontAlgn="base"/>
            <a:r>
              <a:rPr lang="uk-UA" sz="2400" b="1" dirty="0">
                <a:latin typeface="Bookman Old Style" panose="02050604050505020204" pitchFamily="18" charset="0"/>
              </a:rPr>
              <a:t>Стаття </a:t>
            </a:r>
            <a:r>
              <a:rPr lang="uk-UA" sz="2400" b="1" dirty="0" smtClean="0">
                <a:latin typeface="Bookman Old Style" panose="02050604050505020204" pitchFamily="18" charset="0"/>
              </a:rPr>
              <a:t>28 Конституції України</a:t>
            </a:r>
          </a:p>
          <a:p>
            <a:pPr algn="ctr" fontAlgn="base"/>
            <a:endParaRPr lang="uk-UA" sz="2400" b="1" dirty="0" smtClean="0">
              <a:latin typeface="Bookman Old Style" panose="02050604050505020204" pitchFamily="18" charset="0"/>
            </a:endParaRPr>
          </a:p>
          <a:p>
            <a:pPr algn="ctr" fontAlgn="base"/>
            <a:r>
              <a:rPr lang="uk-UA" sz="2400" dirty="0" smtClean="0">
                <a:latin typeface="Bookman Old Style" panose="02050604050505020204" pitchFamily="18" charset="0"/>
              </a:rPr>
              <a:t>Кожен </a:t>
            </a:r>
            <a:r>
              <a:rPr lang="uk-UA" sz="2400" dirty="0">
                <a:latin typeface="Bookman Old Style" panose="02050604050505020204" pitchFamily="18" charset="0"/>
              </a:rPr>
              <a:t>має право на повагу до його гідності.</a:t>
            </a:r>
          </a:p>
          <a:p>
            <a:pPr algn="ctr" fontAlgn="base"/>
            <a:r>
              <a:rPr lang="uk-UA" sz="2400" dirty="0">
                <a:latin typeface="Bookman Old Style" panose="02050604050505020204" pitchFamily="18" charset="0"/>
              </a:rPr>
              <a:t>Ніхто не може бути підданий катуванню, жорстокому, нелюдському або такому, що принижує його гідність, поводженню чи покаранню.</a:t>
            </a:r>
          </a:p>
          <a:p>
            <a:pPr algn="ctr" fontAlgn="base"/>
            <a:r>
              <a:rPr lang="uk-UA" sz="2400" dirty="0">
                <a:latin typeface="Bookman Old Style" panose="02050604050505020204" pitchFamily="18" charset="0"/>
              </a:rPr>
              <a:t>Жодна людина без її вільної згоди не може бути піддана медичним, науковим чи іншим дослідам.</a:t>
            </a:r>
          </a:p>
        </p:txBody>
      </p:sp>
    </p:spTree>
    <p:extLst>
      <p:ext uri="{BB962C8B-B14F-4D97-AF65-F5344CB8AC3E}">
        <p14:creationId xmlns:p14="http://schemas.microsoft.com/office/powerpoint/2010/main" val="1306811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395536" y="692696"/>
            <a:ext cx="8352928" cy="4647426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latin typeface="Bookman Old Style" panose="02050604050505020204" pitchFamily="18" charset="0"/>
              </a:rPr>
              <a:t>Цивільно-правовий </a:t>
            </a:r>
            <a:r>
              <a:rPr lang="uk-UA" sz="3200" b="1" dirty="0">
                <a:latin typeface="Bookman Old Style" panose="02050604050505020204" pitchFamily="18" charset="0"/>
              </a:rPr>
              <a:t>статус ненародженої дитини включає такі елементи: </a:t>
            </a:r>
            <a:endParaRPr lang="uk-UA" sz="3200" b="1" dirty="0" smtClean="0">
              <a:latin typeface="Bookman Old Style" panose="02050604050505020204" pitchFamily="18" charset="0"/>
            </a:endParaRPr>
          </a:p>
          <a:p>
            <a:endParaRPr lang="uk-UA" sz="2000" b="1" dirty="0">
              <a:latin typeface="Bookman Old Style" panose="020506040505050202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000" dirty="0">
                <a:latin typeface="Bookman Old Style" panose="02050604050505020204" pitchFamily="18" charset="0"/>
              </a:rPr>
              <a:t>а) цивільна правоздатність з моменту зачаття; </a:t>
            </a:r>
          </a:p>
          <a:p>
            <a:pPr>
              <a:lnSpc>
                <a:spcPct val="150000"/>
              </a:lnSpc>
            </a:pPr>
            <a:r>
              <a:rPr lang="uk-UA" sz="2000" dirty="0">
                <a:latin typeface="Bookman Old Style" panose="02050604050505020204" pitchFamily="18" charset="0"/>
              </a:rPr>
              <a:t>б) особисті немайнові і деякі майнові права </a:t>
            </a:r>
            <a:endParaRPr lang="uk-UA" sz="2000" dirty="0" smtClean="0">
              <a:latin typeface="Bookman Old Style" panose="020506040505050202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Bookman Old Style" panose="02050604050505020204" pitchFamily="18" charset="0"/>
              </a:rPr>
              <a:t>в</a:t>
            </a:r>
            <a:r>
              <a:rPr lang="uk-UA" sz="2000" dirty="0">
                <a:latin typeface="Bookman Old Style" panose="02050604050505020204" pitchFamily="18" charset="0"/>
              </a:rPr>
              <a:t>) цивільна недієздатність і потреба в особливому піклуванні з боку матері і батька; </a:t>
            </a:r>
          </a:p>
          <a:p>
            <a:pPr>
              <a:lnSpc>
                <a:spcPct val="150000"/>
              </a:lnSpc>
            </a:pPr>
            <a:r>
              <a:rPr lang="uk-UA" sz="2000" dirty="0">
                <a:latin typeface="Bookman Old Style" panose="02050604050505020204" pitchFamily="18" charset="0"/>
              </a:rPr>
              <a:t>г) охорона чинним законодавством безпосередньо </a:t>
            </a:r>
            <a:r>
              <a:rPr lang="uk-UA" sz="2000" dirty="0" smtClean="0">
                <a:latin typeface="Bookman Old Style" panose="02050604050505020204" pitchFamily="18" charset="0"/>
              </a:rPr>
              <a:t>чи </a:t>
            </a:r>
            <a:r>
              <a:rPr lang="uk-UA" sz="2000" dirty="0">
                <a:latin typeface="Bookman Old Style" panose="02050604050505020204" pitchFamily="18" charset="0"/>
              </a:rPr>
              <a:t>опосередковано </a:t>
            </a:r>
            <a:r>
              <a:rPr lang="uk-UA" sz="2000" dirty="0" smtClean="0">
                <a:latin typeface="Bookman Old Style" panose="02050604050505020204" pitchFamily="18" charset="0"/>
              </a:rPr>
              <a:t>прав </a:t>
            </a:r>
            <a:r>
              <a:rPr lang="uk-UA" sz="2000" dirty="0">
                <a:latin typeface="Bookman Old Style" panose="02050604050505020204" pitchFamily="18" charset="0"/>
              </a:rPr>
              <a:t>і інтересів ненародженої дитини. </a:t>
            </a:r>
          </a:p>
        </p:txBody>
      </p:sp>
    </p:spTree>
    <p:extLst>
      <p:ext uri="{BB962C8B-B14F-4D97-AF65-F5344CB8AC3E}">
        <p14:creationId xmlns:p14="http://schemas.microsoft.com/office/powerpoint/2010/main" val="3677966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325</Words>
  <Application>Microsoft Office PowerPoint</Application>
  <PresentationFormat>Екран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1" baseType="lpstr"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Аня</dc:creator>
  <cp:lastModifiedBy>RePack by Diakov</cp:lastModifiedBy>
  <cp:revision>18</cp:revision>
  <dcterms:created xsi:type="dcterms:W3CDTF">2016-12-04T22:42:54Z</dcterms:created>
  <dcterms:modified xsi:type="dcterms:W3CDTF">2016-12-07T15:37:51Z</dcterms:modified>
</cp:coreProperties>
</file>