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770" r:id="rId1"/>
  </p:sldMasterIdLst>
  <p:sldIdLst>
    <p:sldId id="256" r:id="rId2"/>
    <p:sldId id="274" r:id="rId3"/>
    <p:sldId id="283" r:id="rId4"/>
    <p:sldId id="258" r:id="rId5"/>
    <p:sldId id="259" r:id="rId6"/>
    <p:sldId id="260" r:id="rId7"/>
    <p:sldId id="271" r:id="rId8"/>
    <p:sldId id="266" r:id="rId9"/>
    <p:sldId id="270" r:id="rId10"/>
    <p:sldId id="273" r:id="rId11"/>
    <p:sldId id="275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6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5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2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96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89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47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8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7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7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1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8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7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4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83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Медичні аспекти трансплантації органів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Доповідач: </a:t>
            </a:r>
            <a:r>
              <a:rPr lang="uk-UA" dirty="0" err="1" smtClean="0"/>
              <a:t>Мотовиляк</a:t>
            </a:r>
            <a:r>
              <a:rPr lang="uk-UA" dirty="0" smtClean="0"/>
              <a:t> </a:t>
            </a:r>
            <a:r>
              <a:rPr lang="uk-UA" dirty="0"/>
              <a:t>О</a:t>
            </a:r>
            <a:r>
              <a:rPr lang="uk-UA" dirty="0" smtClean="0"/>
              <a:t>льга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23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Умови забору Трансплантата у трупа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5802" y="1803862"/>
            <a:ext cx="5856314" cy="48795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Важливим моментом заготовки органів і тканин для </a:t>
            </a:r>
            <a:r>
              <a:rPr lang="uk-UA" dirty="0" smtClean="0"/>
              <a:t>алотрансплантації </a:t>
            </a:r>
            <a:r>
              <a:rPr lang="uk-UA" dirty="0"/>
              <a:t>є не тільки медичні, а й морально-етичні та юридичні аспекти. Забір органів і тканин </a:t>
            </a:r>
            <a:r>
              <a:rPr lang="uk-UA" dirty="0" smtClean="0"/>
              <a:t>повинен проводитися </a:t>
            </a:r>
            <a:r>
              <a:rPr lang="uk-UA" dirty="0"/>
              <a:t>за згодою родичів, після констатації лікарською комісією смерті мозку потенційного донора. До складу цієї комісії входять: анестезіолог; хірург або нейрохірург; невропатолог; психіатр; лікуючий лікар. Критерієм встановлення діагнозу смерті мозку служать: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Глибока </a:t>
            </a:r>
            <a:r>
              <a:rPr lang="uk-UA" dirty="0" err="1" smtClean="0"/>
              <a:t>безрефлекторна</a:t>
            </a:r>
            <a:r>
              <a:rPr lang="uk-UA" dirty="0" smtClean="0"/>
              <a:t> </a:t>
            </a:r>
            <a:r>
              <a:rPr lang="uk-UA" dirty="0"/>
              <a:t>кома;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Відсутність </a:t>
            </a:r>
            <a:r>
              <a:rPr lang="uk-UA" dirty="0" err="1"/>
              <a:t>кашльового</a:t>
            </a:r>
            <a:r>
              <a:rPr lang="uk-UA" dirty="0"/>
              <a:t> рефлексу при </a:t>
            </a:r>
            <a:r>
              <a:rPr lang="uk-UA" dirty="0" err="1" smtClean="0"/>
              <a:t>ендотрахеальній</a:t>
            </a:r>
            <a:r>
              <a:rPr lang="uk-UA" dirty="0" smtClean="0"/>
              <a:t> санації; 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Повний </a:t>
            </a:r>
            <a:r>
              <a:rPr lang="uk-UA" dirty="0"/>
              <a:t>центральний параліч дихання;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 err="1" smtClean="0"/>
              <a:t>Ізоелектрична</a:t>
            </a:r>
            <a:r>
              <a:rPr lang="uk-UA" dirty="0" smtClean="0"/>
              <a:t> </a:t>
            </a:r>
            <a:r>
              <a:rPr lang="uk-UA" dirty="0"/>
              <a:t>(нульова лінія) при </a:t>
            </a:r>
            <a:r>
              <a:rPr lang="uk-UA" dirty="0" err="1"/>
              <a:t>електроенцефалографії</a:t>
            </a:r>
            <a:r>
              <a:rPr lang="uk-UA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</a:t>
            </a:r>
            <a:r>
              <a:rPr lang="uk-UA" dirty="0" smtClean="0"/>
              <a:t>упинка </a:t>
            </a:r>
            <a:r>
              <a:rPr lang="uk-UA" dirty="0" err="1" smtClean="0"/>
              <a:t>інтракраніального</a:t>
            </a:r>
            <a:r>
              <a:rPr lang="uk-UA" dirty="0" smtClean="0"/>
              <a:t> кровообігу </a:t>
            </a:r>
            <a:r>
              <a:rPr lang="uk-UA" dirty="0"/>
              <a:t>(доведена за допомогою ангіографії).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Констатація </a:t>
            </a:r>
            <a:r>
              <a:rPr lang="uk-UA" dirty="0"/>
              <a:t>смерті мозку комісією здійснюється в письмовому вигляді з підписами всіх її членів.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89" y="2432180"/>
            <a:ext cx="4381500" cy="2914650"/>
          </a:xfrm>
        </p:spPr>
      </p:pic>
    </p:spTree>
    <p:extLst>
      <p:ext uri="{BB962C8B-B14F-4D97-AF65-F5344CB8AC3E}">
        <p14:creationId xmlns:p14="http://schemas.microsoft.com/office/powerpoint/2010/main" val="18559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9629"/>
            <a:ext cx="10131425" cy="110559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Проблеми трансплантації органів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801" y="1113905"/>
            <a:ext cx="10131425" cy="5627717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uk-UA" dirty="0" smtClean="0"/>
              <a:t>Незважаючи </a:t>
            </a:r>
            <a:r>
              <a:rPr lang="uk-UA" dirty="0"/>
              <a:t>на все зростаюче число операцій, існує ряд проблем, пов’язаних з трансплантацією органів та тканин як методом лікування:</a:t>
            </a:r>
          </a:p>
          <a:p>
            <a:pPr fontAlgn="base"/>
            <a:r>
              <a:rPr lang="uk-UA" dirty="0" err="1"/>
              <a:t>імуногенетичні</a:t>
            </a:r>
            <a:r>
              <a:rPr lang="uk-UA" dirty="0"/>
              <a:t> відповідність тканин донора і реципієнта, оскільки відторгнення пересадженого органу є найбільш частою причиною ускладнень після проведення операції;</a:t>
            </a:r>
          </a:p>
          <a:p>
            <a:pPr fontAlgn="base"/>
            <a:r>
              <a:rPr lang="uk-UA" dirty="0"/>
              <a:t>ризик </a:t>
            </a:r>
            <a:r>
              <a:rPr lang="uk-UA" dirty="0" smtClean="0"/>
              <a:t>перенесення </a:t>
            </a:r>
            <a:r>
              <a:rPr lang="uk-UA" dirty="0"/>
              <a:t>захворювань, які не були </a:t>
            </a:r>
            <a:r>
              <a:rPr lang="uk-UA" dirty="0" err="1"/>
              <a:t>діагностовані</a:t>
            </a:r>
            <a:r>
              <a:rPr lang="uk-UA" dirty="0"/>
              <a:t> у донора, але можуть негативно позначитися на здоров’я реципієнта;</a:t>
            </a:r>
          </a:p>
          <a:p>
            <a:pPr fontAlgn="base"/>
            <a:r>
              <a:rPr lang="uk-UA" dirty="0"/>
              <a:t>складнощі, пов’язані з післяопераційним періодом (необхідність постійного прийому </a:t>
            </a:r>
            <a:r>
              <a:rPr lang="uk-UA" dirty="0" err="1"/>
              <a:t>імуносупресивних</a:t>
            </a:r>
            <a:r>
              <a:rPr lang="uk-UA" dirty="0"/>
              <a:t> препаратів і лікарського контролю);</a:t>
            </a:r>
          </a:p>
          <a:p>
            <a:pPr fontAlgn="base"/>
            <a:r>
              <a:rPr lang="uk-UA" dirty="0"/>
              <a:t>юридична проблема забору органів від трупів з метою трансплантації органів і тканин;</a:t>
            </a:r>
          </a:p>
          <a:p>
            <a:pPr fontAlgn="base"/>
            <a:r>
              <a:rPr lang="uk-UA" dirty="0"/>
              <a:t>проблема констатації смерті мозку у потенційних донорів;</a:t>
            </a:r>
          </a:p>
          <a:p>
            <a:pPr fontAlgn="base"/>
            <a:r>
              <a:rPr lang="uk-UA" dirty="0"/>
              <a:t>недосконалість законодавчої системи і суперечливість законодавчих </a:t>
            </a:r>
            <a:r>
              <a:rPr lang="uk-UA" dirty="0" smtClean="0"/>
              <a:t>актів </a:t>
            </a:r>
            <a:r>
              <a:rPr lang="uk-UA" dirty="0"/>
              <a:t>у питаннях відповідальності сторін та порядку вилучення органів;</a:t>
            </a:r>
          </a:p>
          <a:p>
            <a:pPr fontAlgn="base"/>
            <a:r>
              <a:rPr lang="uk-UA" dirty="0"/>
              <a:t>етичні питання трансплантації органів та тканин (цінність життя, формування </a:t>
            </a:r>
            <a:r>
              <a:rPr lang="uk-UA" dirty="0" smtClean="0"/>
              <a:t>черги людей, які </a:t>
            </a:r>
            <a:r>
              <a:rPr lang="uk-UA" dirty="0"/>
              <a:t>очікують пересадки тощо);</a:t>
            </a:r>
          </a:p>
          <a:p>
            <a:pPr fontAlgn="base"/>
            <a:r>
              <a:rPr lang="uk-UA" dirty="0"/>
              <a:t>проблема консервації з метою збереження життєздатності </a:t>
            </a:r>
            <a:r>
              <a:rPr lang="uk-UA" dirty="0" smtClean="0"/>
              <a:t>пересаджуваного </a:t>
            </a:r>
            <a:r>
              <a:rPr lang="uk-UA" dirty="0" err="1" smtClean="0"/>
              <a:t>органа</a:t>
            </a:r>
            <a:r>
              <a:rPr lang="uk-UA" dirty="0" smtClean="0"/>
              <a:t> </a:t>
            </a:r>
            <a:r>
              <a:rPr lang="uk-UA" dirty="0"/>
              <a:t>на максимально тривалий термін.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98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121" y="108065"/>
            <a:ext cx="8236221" cy="66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24196"/>
            <a:ext cx="10131425" cy="906088"/>
          </a:xfrm>
        </p:spPr>
        <p:txBody>
          <a:bodyPr/>
          <a:lstStyle/>
          <a:p>
            <a:pPr algn="ctr"/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69" y="1230284"/>
            <a:ext cx="7584383" cy="5053095"/>
          </a:xfrm>
        </p:spPr>
      </p:pic>
    </p:spTree>
    <p:extLst>
      <p:ext uri="{BB962C8B-B14F-4D97-AF65-F5344CB8AC3E}">
        <p14:creationId xmlns:p14="http://schemas.microsoft.com/office/powerpoint/2010/main" val="40141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997527"/>
            <a:ext cx="10131425" cy="1080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Актуальність проблеми</a:t>
            </a:r>
            <a:br>
              <a:rPr lang="uk-UA" dirty="0" smtClean="0"/>
            </a:br>
            <a:r>
              <a:rPr lang="uk-UA" sz="1200" dirty="0" smtClean="0">
                <a:solidFill>
                  <a:srgbClr val="FF0000"/>
                </a:solidFill>
              </a:rPr>
              <a:t/>
            </a:r>
            <a:br>
              <a:rPr lang="uk-UA" sz="1200" dirty="0" smtClean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801" y="739833"/>
            <a:ext cx="10131425" cy="5270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Трансплантація </a:t>
            </a:r>
            <a:r>
              <a:rPr lang="uk-UA" dirty="0"/>
              <a:t>як метод лікування найтяжчих захворювань людини застосовується у тих випадках, коли усунення небезпеки для життя або відновлення здоров’я хворого іншими методами лікування неможливе</a:t>
            </a:r>
            <a:r>
              <a:rPr lang="uk-UA" dirty="0" smtClean="0"/>
              <a:t>.</a:t>
            </a:r>
          </a:p>
          <a:p>
            <a:r>
              <a:rPr lang="uk-UA" dirty="0"/>
              <a:t>Застосування трансплантації органів і тканин не має альтернативи і є вкрай необхідним для врятування життя та здоров’я людей. </a:t>
            </a:r>
            <a:endParaRPr lang="uk-UA" dirty="0" smtClean="0"/>
          </a:p>
          <a:p>
            <a:r>
              <a:rPr lang="uk-UA" dirty="0" smtClean="0"/>
              <a:t>Невідповідність законодавства України до потреб сучасної медицини призвело до виникнення великої проблеми </a:t>
            </a:r>
            <a:r>
              <a:rPr lang="uk-UA" dirty="0" err="1" smtClean="0"/>
              <a:t>трансплантології</a:t>
            </a:r>
            <a:r>
              <a:rPr lang="uk-UA" dirty="0" smtClean="0"/>
              <a:t>, а саме:</a:t>
            </a:r>
            <a:br>
              <a:rPr lang="uk-UA" dirty="0" smtClean="0"/>
            </a:br>
            <a:r>
              <a:rPr lang="uk-UA" dirty="0" smtClean="0"/>
              <a:t>-відсутність достатньої кількості донорів;</a:t>
            </a:r>
            <a:br>
              <a:rPr lang="uk-UA" dirty="0" smtClean="0"/>
            </a:br>
            <a:r>
              <a:rPr lang="uk-UA" dirty="0" smtClean="0"/>
              <a:t>-висока смертність серед людей із </a:t>
            </a:r>
            <a:r>
              <a:rPr lang="uk-UA" dirty="0" err="1" smtClean="0"/>
              <a:t>декомпенсованими</a:t>
            </a:r>
            <a:r>
              <a:rPr lang="uk-UA" dirty="0" smtClean="0"/>
              <a:t> захворюваннями;</a:t>
            </a:r>
            <a:br>
              <a:rPr lang="uk-UA" dirty="0" smtClean="0"/>
            </a:br>
            <a:r>
              <a:rPr lang="uk-UA" dirty="0" smtClean="0"/>
              <a:t>-зниження кількості оперативних </a:t>
            </a:r>
            <a:r>
              <a:rPr lang="uk-UA" dirty="0" err="1" smtClean="0"/>
              <a:t>втручань</a:t>
            </a:r>
            <a:r>
              <a:rPr lang="uk-UA" dirty="0" smtClean="0"/>
              <a:t> з метою пересадки донорських органів.</a:t>
            </a:r>
            <a:endParaRPr lang="ru-RU" dirty="0" smtClean="0"/>
          </a:p>
          <a:p>
            <a:pPr marL="0" indent="0">
              <a:buNone/>
            </a:pPr>
            <a:endParaRPr lang="uk-UA" dirty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2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Статистика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В Україні за останні 8 років не виконано жодної трансплантації </a:t>
            </a:r>
            <a:r>
              <a:rPr lang="uk-UA" sz="2000" b="1" dirty="0"/>
              <a:t>серця</a:t>
            </a:r>
            <a:r>
              <a:rPr lang="uk-UA" dirty="0"/>
              <a:t>. Станом на березень 2015 року на листі очікування знаходиться 54 хворих. З листа очікування знято129 пацієнтів (70,5%) з них: 113 (61,7%) пацієнтів померло, 7 (3,8%) — з ГКМП у зв'язку з одужанням, 9 пацієнтів (4,9%) після трансплантації серця за кордоном. </a:t>
            </a:r>
          </a:p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за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30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клінічної</a:t>
            </a:r>
            <a:r>
              <a:rPr lang="ru-RU" dirty="0"/>
              <a:t> </a:t>
            </a:r>
            <a:r>
              <a:rPr lang="ru-RU" dirty="0" err="1"/>
              <a:t>трансплантації</a:t>
            </a:r>
            <a:r>
              <a:rPr lang="ru-RU" dirty="0"/>
              <a:t> </a:t>
            </a:r>
            <a:r>
              <a:rPr lang="ru-RU" dirty="0" err="1"/>
              <a:t>виконано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1500 пересадок </a:t>
            </a:r>
            <a:r>
              <a:rPr lang="ru-RU" sz="2000" b="1" dirty="0" err="1"/>
              <a:t>нирок</a:t>
            </a:r>
            <a:r>
              <a:rPr lang="ru-RU" dirty="0"/>
              <a:t>, 10 — </a:t>
            </a:r>
            <a:r>
              <a:rPr lang="ru-RU" sz="2000" b="1" dirty="0" err="1"/>
              <a:t>печінки</a:t>
            </a:r>
            <a:r>
              <a:rPr lang="ru-RU" dirty="0"/>
              <a:t>, 3 — </a:t>
            </a:r>
            <a:r>
              <a:rPr lang="ru-RU" sz="2000" b="1" dirty="0" err="1"/>
              <a:t>підшлункової</a:t>
            </a:r>
            <a:r>
              <a:rPr lang="ru-RU" sz="2000" b="1" dirty="0"/>
              <a:t> </a:t>
            </a:r>
            <a:r>
              <a:rPr lang="ru-RU" sz="2000" b="1" dirty="0" err="1"/>
              <a:t>залози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Трансплантацій</a:t>
            </a:r>
            <a:r>
              <a:rPr lang="ru-RU" dirty="0" smtClean="0"/>
              <a:t> </a:t>
            </a:r>
            <a:r>
              <a:rPr lang="ru-RU" sz="2000" b="1" dirty="0" err="1"/>
              <a:t>легені</a:t>
            </a:r>
            <a:r>
              <a:rPr lang="ru-RU" dirty="0"/>
              <a:t>, </a:t>
            </a:r>
            <a:r>
              <a:rPr lang="ru-RU" sz="2000" b="1" dirty="0"/>
              <a:t>тонкого кишечника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проведено </a:t>
            </a:r>
            <a:r>
              <a:rPr lang="ru-RU" dirty="0" err="1"/>
              <a:t>зовсім</a:t>
            </a:r>
            <a:r>
              <a:rPr lang="ru-RU" dirty="0"/>
              <a:t>. 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5" name="Місце для вмісту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1911927"/>
            <a:ext cx="2983374" cy="3879273"/>
          </a:xfrm>
        </p:spPr>
      </p:pic>
    </p:spTree>
    <p:extLst>
      <p:ext uri="{BB962C8B-B14F-4D97-AF65-F5344CB8AC3E}">
        <p14:creationId xmlns:p14="http://schemas.microsoft.com/office/powerpoint/2010/main" val="106663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Види трансплантації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801" y="1770611"/>
            <a:ext cx="10131425" cy="4771505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Аутотрансплантація</a:t>
            </a:r>
            <a:r>
              <a:rPr lang="uk-UA" dirty="0"/>
              <a:t> (від 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el-GR" dirty="0"/>
              <a:t>αυτός - </a:t>
            </a:r>
            <a:r>
              <a:rPr lang="uk-UA" dirty="0"/>
              <a:t>сам), або </a:t>
            </a:r>
            <a:r>
              <a:rPr lang="uk-UA" dirty="0" err="1"/>
              <a:t>аутологічна</a:t>
            </a:r>
            <a:r>
              <a:rPr lang="uk-UA" dirty="0"/>
              <a:t> трансплантація — реципієнт трансплантата є донором для самого себе. Наприклад, аутотрансплантація шкіри з непошкоджених ділянок на обпалені широко застосовується при важких </a:t>
            </a:r>
            <a:r>
              <a:rPr lang="uk-UA" dirty="0" err="1" smtClean="0"/>
              <a:t>опіках</a:t>
            </a:r>
            <a:r>
              <a:rPr lang="uk-UA" dirty="0" smtClean="0"/>
              <a:t>. </a:t>
            </a:r>
            <a:r>
              <a:rPr lang="uk-UA" dirty="0"/>
              <a:t>Аутотрансплантація кісткового мозку або </a:t>
            </a:r>
            <a:r>
              <a:rPr lang="uk-UA" dirty="0" err="1"/>
              <a:t>гемопоетичних</a:t>
            </a:r>
            <a:r>
              <a:rPr lang="uk-UA" dirty="0"/>
              <a:t> стовбурових клітин після </a:t>
            </a:r>
            <a:r>
              <a:rPr lang="uk-UA" dirty="0" err="1"/>
              <a:t>високодозової</a:t>
            </a:r>
            <a:r>
              <a:rPr lang="uk-UA" dirty="0"/>
              <a:t> протипухлинної хіміотерапії широко застосовується при лейкозах, лімфомах і </a:t>
            </a:r>
            <a:r>
              <a:rPr lang="uk-UA" dirty="0" err="1"/>
              <a:t>хіміочуттєвих</a:t>
            </a:r>
            <a:r>
              <a:rPr lang="uk-UA" dirty="0"/>
              <a:t> злоякісних пухлинах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b="1" dirty="0" err="1"/>
              <a:t>Ізотрансплантація</a:t>
            </a:r>
            <a:r>
              <a:rPr lang="uk-UA" dirty="0"/>
              <a:t> (гомотрансплантація), або гомологічна трансплантація — донором трансплантата є 100% генетично і </a:t>
            </a:r>
            <a:r>
              <a:rPr lang="uk-UA" dirty="0" err="1"/>
              <a:t>імунологічно</a:t>
            </a:r>
            <a:r>
              <a:rPr lang="uk-UA" dirty="0"/>
              <a:t> ідентичний реципієнту </a:t>
            </a:r>
            <a:r>
              <a:rPr lang="uk-UA" dirty="0" err="1"/>
              <a:t>однояйцевий</a:t>
            </a:r>
            <a:r>
              <a:rPr lang="uk-UA" dirty="0"/>
              <a:t> близнюк реципієнта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b="1" dirty="0" err="1"/>
              <a:t>Аллотрансплантація</a:t>
            </a:r>
            <a:r>
              <a:rPr lang="uk-UA" dirty="0"/>
              <a:t> (від 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el-GR" dirty="0"/>
              <a:t>άλλος - </a:t>
            </a:r>
            <a:r>
              <a:rPr lang="uk-UA" dirty="0"/>
              <a:t>інший), або </a:t>
            </a:r>
            <a:r>
              <a:rPr lang="uk-UA" dirty="0" err="1"/>
              <a:t>гетерологічна</a:t>
            </a:r>
            <a:r>
              <a:rPr lang="uk-UA" dirty="0"/>
              <a:t> трансплантація — донором трансплантата є організм того ж виду, що генетично і </a:t>
            </a:r>
            <a:r>
              <a:rPr lang="uk-UA" dirty="0" err="1"/>
              <a:t>імунологічно</a:t>
            </a:r>
            <a:r>
              <a:rPr lang="uk-UA" dirty="0"/>
              <a:t> відрізняється від реципієнта.</a:t>
            </a:r>
          </a:p>
          <a:p>
            <a:r>
              <a:rPr lang="uk-UA" b="1" dirty="0" err="1"/>
              <a:t>Ксенотрансплантація</a:t>
            </a:r>
            <a:r>
              <a:rPr lang="uk-UA" dirty="0"/>
              <a:t> (від 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el-GR" dirty="0"/>
              <a:t>ξενος - </a:t>
            </a:r>
            <a:r>
              <a:rPr lang="uk-UA" dirty="0"/>
              <a:t>чужий), або міжвидова трансплантація — трансплантація матеріалу від іншого біологічного виду(наприклад: людині від тварини).</a:t>
            </a:r>
          </a:p>
          <a:p>
            <a:r>
              <a:rPr lang="uk-UA" b="1" dirty="0"/>
              <a:t>Клітинна інженерія та клонування</a:t>
            </a:r>
            <a:r>
              <a:rPr lang="uk-UA" dirty="0"/>
              <a:t>, метод вирощування тканин, органів з клітин реципієнта з метою пересаджування. У перспективі клонування тканин і вирощування цілих органів людини із заданими імунологічними характеристиками можуть призвести до того, що 100% трансплантацій органів будуть гомологічними.</a:t>
            </a:r>
          </a:p>
        </p:txBody>
      </p:sp>
    </p:spTree>
    <p:extLst>
      <p:ext uri="{BB962C8B-B14F-4D97-AF65-F5344CB8AC3E}">
        <p14:creationId xmlns:p14="http://schemas.microsoft.com/office/powerpoint/2010/main" val="961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8190"/>
            <a:ext cx="10131425" cy="881148"/>
          </a:xfrm>
        </p:spPr>
        <p:txBody>
          <a:bodyPr/>
          <a:lstStyle/>
          <a:p>
            <a:pPr algn="ctr"/>
            <a:r>
              <a:rPr lang="uk-UA" dirty="0" smtClean="0"/>
              <a:t>Покази до трансплантації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801" y="939338"/>
            <a:ext cx="10131425" cy="5918661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uk-UA" b="1" u="sng" dirty="0" smtClean="0"/>
              <a:t>Покази </a:t>
            </a:r>
            <a:r>
              <a:rPr lang="uk-UA" b="1" u="sng" dirty="0"/>
              <a:t>для пересадки серця</a:t>
            </a:r>
          </a:p>
          <a:p>
            <a:pPr marL="0" indent="0" fontAlgn="base">
              <a:buNone/>
            </a:pPr>
            <a:r>
              <a:rPr lang="uk-UA" dirty="0"/>
              <a:t>Один з найбільш </a:t>
            </a:r>
            <a:r>
              <a:rPr lang="uk-UA" dirty="0" smtClean="0"/>
              <a:t>поширених </a:t>
            </a:r>
            <a:r>
              <a:rPr lang="uk-UA" dirty="0"/>
              <a:t>видів трансплантації органів і тканин — пересадка серця. Показання для її </a:t>
            </a:r>
            <a:r>
              <a:rPr lang="uk-UA" dirty="0" smtClean="0"/>
              <a:t>здійснення:</a:t>
            </a:r>
            <a:endParaRPr lang="uk-UA" dirty="0"/>
          </a:p>
          <a:p>
            <a:pPr fontAlgn="base"/>
            <a:r>
              <a:rPr lang="uk-UA" dirty="0" err="1"/>
              <a:t>дилатаційна</a:t>
            </a:r>
            <a:r>
              <a:rPr lang="uk-UA" dirty="0"/>
              <a:t> </a:t>
            </a:r>
            <a:r>
              <a:rPr lang="uk-UA" dirty="0" err="1"/>
              <a:t>кардіоміопатія</a:t>
            </a:r>
            <a:r>
              <a:rPr lang="uk-UA" dirty="0"/>
              <a:t> (51-54%);</a:t>
            </a:r>
          </a:p>
          <a:p>
            <a:pPr fontAlgn="base"/>
            <a:r>
              <a:rPr lang="uk-UA" dirty="0"/>
              <a:t>ішемічна </a:t>
            </a:r>
            <a:r>
              <a:rPr lang="uk-UA" dirty="0" err="1"/>
              <a:t>кардіоміопатія</a:t>
            </a:r>
            <a:r>
              <a:rPr lang="uk-UA" dirty="0"/>
              <a:t> (31-33%);</a:t>
            </a:r>
          </a:p>
          <a:p>
            <a:pPr fontAlgn="base"/>
            <a:r>
              <a:rPr lang="uk-UA" dirty="0"/>
              <a:t>вроджені вади, несумісні з життям;</a:t>
            </a:r>
          </a:p>
          <a:p>
            <a:pPr fontAlgn="base"/>
            <a:r>
              <a:rPr lang="uk-UA" dirty="0"/>
              <a:t>патології клапанів.</a:t>
            </a:r>
          </a:p>
          <a:p>
            <a:pPr marL="0" indent="0" fontAlgn="base">
              <a:buNone/>
            </a:pPr>
            <a:r>
              <a:rPr lang="uk-UA" b="1" u="sng" dirty="0"/>
              <a:t>Трансплантація нирок</a:t>
            </a:r>
          </a:p>
          <a:p>
            <a:pPr marL="0" indent="0" fontAlgn="base">
              <a:buNone/>
            </a:pPr>
            <a:r>
              <a:rPr lang="uk-UA" dirty="0"/>
              <a:t>Здійснюється при термінальній стадії ниркової недостатності. Трансплантація необхідна, якщо нирка практично не функціонує </a:t>
            </a:r>
            <a:r>
              <a:rPr lang="uk-UA" dirty="0" smtClean="0"/>
              <a:t>внаслідок виникнення таких патологій</a:t>
            </a:r>
            <a:r>
              <a:rPr lang="uk-UA" dirty="0"/>
              <a:t>, як діабетична нефропатія, вроджені вади, </a:t>
            </a:r>
            <a:r>
              <a:rPr lang="uk-UA" dirty="0" smtClean="0"/>
              <a:t>запальні та </a:t>
            </a:r>
            <a:r>
              <a:rPr lang="uk-UA" dirty="0" err="1" smtClean="0"/>
              <a:t>аутоімунні</a:t>
            </a:r>
            <a:r>
              <a:rPr lang="uk-UA" dirty="0" smtClean="0"/>
              <a:t> </a:t>
            </a:r>
            <a:r>
              <a:rPr lang="uk-UA" dirty="0"/>
              <a:t>захворювання </a:t>
            </a:r>
            <a:r>
              <a:rPr lang="uk-UA" dirty="0" smtClean="0"/>
              <a:t>нирок.</a:t>
            </a:r>
            <a:endParaRPr lang="uk-UA" dirty="0"/>
          </a:p>
          <a:p>
            <a:pPr marL="0" indent="0" fontAlgn="base">
              <a:buNone/>
            </a:pPr>
            <a:r>
              <a:rPr lang="uk-UA" b="1" u="sng" dirty="0"/>
              <a:t>Пересадка </a:t>
            </a:r>
            <a:r>
              <a:rPr lang="uk-UA" b="1" u="sng" dirty="0" smtClean="0"/>
              <a:t>легень</a:t>
            </a:r>
            <a:endParaRPr lang="uk-UA" b="1" u="sng" dirty="0"/>
          </a:p>
          <a:p>
            <a:pPr marL="0" indent="0" fontAlgn="base">
              <a:buNone/>
            </a:pPr>
            <a:r>
              <a:rPr lang="uk-UA" dirty="0"/>
              <a:t>Операцій з пересадки </a:t>
            </a:r>
            <a:r>
              <a:rPr lang="uk-UA" dirty="0" smtClean="0"/>
              <a:t>легень </a:t>
            </a:r>
            <a:r>
              <a:rPr lang="uk-UA" dirty="0"/>
              <a:t>здійснюється приблизно 3 тис. в рік, провідними </a:t>
            </a:r>
            <a:r>
              <a:rPr lang="uk-UA" dirty="0" smtClean="0"/>
              <a:t>показами </a:t>
            </a:r>
            <a:r>
              <a:rPr lang="uk-UA" dirty="0"/>
              <a:t>є важкі </a:t>
            </a:r>
            <a:r>
              <a:rPr lang="uk-UA" dirty="0" smtClean="0"/>
              <a:t>ураження, </a:t>
            </a:r>
            <a:r>
              <a:rPr lang="uk-UA" dirty="0"/>
              <a:t>що </a:t>
            </a:r>
            <a:r>
              <a:rPr lang="uk-UA" dirty="0" err="1"/>
              <a:t>розвинулися</a:t>
            </a:r>
            <a:r>
              <a:rPr lang="uk-UA" dirty="0"/>
              <a:t> в результаті </a:t>
            </a:r>
            <a:r>
              <a:rPr lang="uk-UA" dirty="0" err="1"/>
              <a:t>муковісцидозу</a:t>
            </a:r>
            <a:r>
              <a:rPr lang="uk-UA" dirty="0"/>
              <a:t>, фіброзу </a:t>
            </a:r>
            <a:r>
              <a:rPr lang="uk-UA" dirty="0" smtClean="0"/>
              <a:t>та хронічної </a:t>
            </a:r>
            <a:r>
              <a:rPr lang="uk-UA" dirty="0"/>
              <a:t>обструктивної хвороби </a:t>
            </a:r>
            <a:r>
              <a:rPr lang="uk-UA" dirty="0" smtClean="0"/>
              <a:t>легень.</a:t>
            </a:r>
            <a:endParaRPr lang="uk-UA" dirty="0"/>
          </a:p>
          <a:p>
            <a:pPr marL="0" indent="0" fontAlgn="base">
              <a:buNone/>
            </a:pPr>
            <a:r>
              <a:rPr lang="uk-UA" b="1" u="sng" dirty="0"/>
              <a:t>Пересадка печінки</a:t>
            </a:r>
          </a:p>
          <a:p>
            <a:pPr marL="0" indent="0" fontAlgn="base">
              <a:buNone/>
            </a:pPr>
            <a:r>
              <a:rPr lang="uk-UA" dirty="0"/>
              <a:t>Трансплантацію печінки намагаються проводити хворим з термінальною стадією захворювання при наявності небезпечних для життя ускладнень та </a:t>
            </a:r>
            <a:r>
              <a:rPr lang="uk-UA" dirty="0" smtClean="0"/>
              <a:t>загрози </a:t>
            </a:r>
            <a:r>
              <a:rPr lang="uk-UA" dirty="0"/>
              <a:t>необоротного ушкодження центральної нервової системи.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83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Підбір донорів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801" y="1471353"/>
            <a:ext cx="10131425" cy="34747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u="sng" dirty="0" smtClean="0"/>
              <a:t>Підбір донора проводять:</a:t>
            </a:r>
          </a:p>
          <a:p>
            <a:pPr>
              <a:buFontTx/>
              <a:buChar char="-"/>
            </a:pPr>
            <a:r>
              <a:rPr lang="uk-UA" dirty="0" smtClean="0"/>
              <a:t>по сумісності  за</a:t>
            </a:r>
            <a:r>
              <a:rPr lang="uk-UA" dirty="0"/>
              <a:t>  групою крові </a:t>
            </a:r>
            <a:r>
              <a:rPr lang="uk-UA" dirty="0" smtClean="0"/>
              <a:t>за системою</a:t>
            </a:r>
            <a:r>
              <a:rPr lang="uk-UA" dirty="0"/>
              <a:t>  </a:t>
            </a:r>
            <a:r>
              <a:rPr lang="uk-UA" dirty="0" smtClean="0"/>
              <a:t>АВО;</a:t>
            </a:r>
          </a:p>
          <a:p>
            <a:pPr>
              <a:buFontTx/>
              <a:buChar char="-"/>
            </a:pPr>
            <a:r>
              <a:rPr lang="uk-UA" dirty="0"/>
              <a:t>п</a:t>
            </a:r>
            <a:r>
              <a:rPr lang="uk-UA" dirty="0" smtClean="0"/>
              <a:t>о відповідності резус-фактора;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/>
              <a:t>з використанням тесту </a:t>
            </a:r>
            <a:r>
              <a:rPr lang="en-US" dirty="0" smtClean="0"/>
              <a:t>cross-match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/>
              <a:t>HLA </a:t>
            </a:r>
            <a:r>
              <a:rPr lang="uk-UA" dirty="0" err="1" smtClean="0"/>
              <a:t>типування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/>
              <a:t>з урахуванням відповідності  розмірів маси </a:t>
            </a:r>
            <a:r>
              <a:rPr lang="uk-UA" dirty="0" err="1" smtClean="0"/>
              <a:t>органа</a:t>
            </a:r>
            <a:r>
              <a:rPr lang="uk-UA" dirty="0" smtClean="0"/>
              <a:t>, </a:t>
            </a:r>
            <a:r>
              <a:rPr lang="uk-UA" dirty="0"/>
              <a:t>що забирається  у </a:t>
            </a:r>
            <a:r>
              <a:rPr lang="uk-UA" dirty="0" smtClean="0"/>
              <a:t>донора, до маси реципієнта;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/>
              <a:t>о</a:t>
            </a:r>
            <a:r>
              <a:rPr lang="uk-UA" dirty="0" smtClean="0"/>
              <a:t>бов’язкові</a:t>
            </a:r>
            <a:r>
              <a:rPr lang="uk-UA" dirty="0"/>
              <a:t>  негативні результати обстеження на </a:t>
            </a:r>
            <a:r>
              <a:rPr lang="uk-UA" dirty="0" smtClean="0"/>
              <a:t>ВІЛ, </a:t>
            </a:r>
            <a:r>
              <a:rPr lang="uk-UA" dirty="0"/>
              <a:t>гепатит В і</a:t>
            </a:r>
            <a:r>
              <a:rPr lang="uk-UA" dirty="0" smtClean="0"/>
              <a:t> </a:t>
            </a:r>
            <a:r>
              <a:rPr lang="uk-UA" dirty="0"/>
              <a:t>С. </a:t>
            </a:r>
          </a:p>
        </p:txBody>
      </p:sp>
    </p:spTree>
    <p:extLst>
      <p:ext uri="{BB962C8B-B14F-4D97-AF65-F5344CB8AC3E}">
        <p14:creationId xmlns:p14="http://schemas.microsoft.com/office/powerpoint/2010/main" val="36018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Протипокази</a:t>
            </a:r>
            <a:r>
              <a:rPr lang="ru-RU" dirty="0" smtClean="0"/>
              <a:t> до донорства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Не допускається взяття </a:t>
            </a:r>
            <a:r>
              <a:rPr lang="uk-UA" altLang="uk-UA" dirty="0" err="1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гомотрансплантатів</a:t>
            </a:r>
            <a:r>
              <a:rPr lang="uk-UA" altLang="uk-UA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у живих осіб, які: </a:t>
            </a:r>
            <a:endParaRPr lang="uk-UA" altLang="uk-UA" dirty="0" smtClean="0"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uk-UA" altLang="uk-UA" dirty="0" smtClean="0"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uk-UA" altLang="uk-UA" dirty="0" smtClean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утримуються </a:t>
            </a:r>
            <a:r>
              <a:rPr lang="uk-UA" altLang="uk-UA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у місцях відбування покарань; </a:t>
            </a:r>
            <a:br>
              <a:rPr lang="uk-UA" altLang="uk-UA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uk-UA" altLang="uk-UA" dirty="0" smtClean="0"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uk-UA" altLang="uk-UA" dirty="0" smtClean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страждають </a:t>
            </a:r>
            <a:r>
              <a:rPr lang="uk-UA" altLang="uk-UA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на тяжкі психічні розлади; </a:t>
            </a:r>
            <a:endParaRPr lang="uk-UA" altLang="uk-UA" dirty="0" smtClean="0"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uk-UA" altLang="uk-UA" dirty="0"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uk-UA" altLang="uk-UA" dirty="0" smtClean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мають </a:t>
            </a:r>
            <a:r>
              <a:rPr lang="uk-UA" altLang="uk-UA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захворювання,   що  можуть  передатися  реципієнту  або </a:t>
            </a:r>
            <a:br>
              <a:rPr lang="uk-UA" altLang="uk-UA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uk-UA" altLang="uk-UA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зашкодити його здоров'ю;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uk-UA" altLang="uk-UA" dirty="0" smtClean="0"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uk-UA" altLang="uk-UA" dirty="0" smtClean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надали </a:t>
            </a:r>
            <a:r>
              <a:rPr lang="uk-UA" altLang="uk-UA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раніше орган або частину </a:t>
            </a:r>
            <a:r>
              <a:rPr lang="uk-UA" altLang="uk-UA" dirty="0" err="1" smtClean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органа</a:t>
            </a:r>
            <a:r>
              <a:rPr lang="uk-UA" altLang="uk-UA" dirty="0" smtClean="0">
                <a:solidFill>
                  <a:srgbClr val="FF000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uk-UA" altLang="uk-UA" dirty="0" smtClean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для </a:t>
            </a:r>
            <a:r>
              <a:rPr lang="uk-UA" altLang="uk-UA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трансплантації. </a:t>
            </a:r>
            <a:endParaRPr lang="uk-UA" altLang="uk-UA" sz="4000" dirty="0">
              <a:latin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43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-66501"/>
            <a:ext cx="10131425" cy="1005840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Протипокази</a:t>
            </a:r>
            <a:r>
              <a:rPr lang="uk-UA" dirty="0" smtClean="0"/>
              <a:t> до донорства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801" y="822960"/>
            <a:ext cx="10131425" cy="58022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5600" dirty="0" smtClean="0"/>
              <a:t>1.Інфекційні захворювання: СНІД, сифіліс, гепатити вірусного </a:t>
            </a:r>
            <a:r>
              <a:rPr lang="uk-UA" sz="5600" dirty="0" err="1" smtClean="0"/>
              <a:t>генезу</a:t>
            </a:r>
            <a:r>
              <a:rPr lang="uk-UA" sz="5600" dirty="0" smtClean="0"/>
              <a:t>, ТБ, бруцельоз, лепра</a:t>
            </a:r>
          </a:p>
          <a:p>
            <a:pPr marL="0" indent="0">
              <a:buNone/>
            </a:pPr>
            <a:r>
              <a:rPr lang="uk-UA" sz="5600" dirty="0" smtClean="0"/>
              <a:t>2.Паразитарні: ехінококоз, токсоплазмоз, лейшманіоз</a:t>
            </a:r>
          </a:p>
          <a:p>
            <a:pPr marL="0" indent="0">
              <a:buNone/>
            </a:pPr>
            <a:r>
              <a:rPr lang="uk-UA" sz="5600" dirty="0" smtClean="0"/>
              <a:t>3.Соматичні захворювання:</a:t>
            </a:r>
          </a:p>
          <a:p>
            <a:pPr lvl="1"/>
            <a:r>
              <a:rPr lang="uk-UA" sz="5600" dirty="0" smtClean="0"/>
              <a:t>Злоякісні утворення</a:t>
            </a:r>
          </a:p>
          <a:p>
            <a:pPr lvl="1"/>
            <a:r>
              <a:rPr lang="uk-UA" sz="5600" dirty="0" smtClean="0"/>
              <a:t>Хвороби крові</a:t>
            </a:r>
          </a:p>
          <a:p>
            <a:pPr lvl="1"/>
            <a:r>
              <a:rPr lang="uk-UA" sz="5600" dirty="0" smtClean="0"/>
              <a:t>Органічні захворювання ЦНС</a:t>
            </a:r>
          </a:p>
          <a:p>
            <a:pPr lvl="1"/>
            <a:r>
              <a:rPr lang="uk-UA" sz="5600" dirty="0" smtClean="0"/>
              <a:t>Повна відсутність слуху чи мовлення</a:t>
            </a:r>
          </a:p>
          <a:p>
            <a:pPr lvl="1"/>
            <a:r>
              <a:rPr lang="uk-UA" sz="5600" dirty="0" smtClean="0"/>
              <a:t>Психічні захворювання</a:t>
            </a:r>
          </a:p>
          <a:p>
            <a:pPr lvl="1"/>
            <a:r>
              <a:rPr lang="uk-UA" sz="5600" dirty="0" smtClean="0"/>
              <a:t>Наркоманія, алкоголізм</a:t>
            </a:r>
          </a:p>
          <a:p>
            <a:pPr lvl="1"/>
            <a:r>
              <a:rPr lang="uk-UA" sz="5600" dirty="0" smtClean="0"/>
              <a:t>Серцево-судинні захворювання: гіпертонічна хвороба ІІ – ІІІ ступеня, ішемічна хвороба серця, атеросклероз, неспецифічний </a:t>
            </a:r>
            <a:r>
              <a:rPr lang="uk-UA" sz="5600" dirty="0" err="1" smtClean="0"/>
              <a:t>аортоартеріїт</a:t>
            </a:r>
            <a:r>
              <a:rPr lang="uk-UA" sz="5600" dirty="0" smtClean="0"/>
              <a:t>, </a:t>
            </a:r>
            <a:r>
              <a:rPr lang="uk-UA" sz="5600" dirty="0" err="1" smtClean="0"/>
              <a:t>рецидивіруючий</a:t>
            </a:r>
            <a:r>
              <a:rPr lang="uk-UA" sz="5600" dirty="0" smtClean="0"/>
              <a:t> тромбофлебіт, ендокардит, міокардит, вади серця </a:t>
            </a:r>
          </a:p>
          <a:p>
            <a:pPr lvl="1"/>
            <a:r>
              <a:rPr lang="uk-UA" sz="5600" dirty="0" smtClean="0"/>
              <a:t>Хвороби органів дихання: бронхіальна астма, </a:t>
            </a:r>
            <a:r>
              <a:rPr lang="uk-UA" sz="5600" dirty="0" err="1" smtClean="0"/>
              <a:t>бронхоектатична</a:t>
            </a:r>
            <a:r>
              <a:rPr lang="uk-UA" sz="5600" dirty="0" smtClean="0"/>
              <a:t> хвороба, емфізема легень, обструктивний бронхіт, дифузний пневмосклероз у стадії декомпенсації</a:t>
            </a:r>
          </a:p>
          <a:p>
            <a:pPr lvl="1"/>
            <a:r>
              <a:rPr lang="uk-UA" sz="5600" dirty="0" smtClean="0"/>
              <a:t>Хвороби органів травлення: </a:t>
            </a:r>
            <a:r>
              <a:rPr lang="uk-UA" sz="5600" dirty="0" err="1" smtClean="0"/>
              <a:t>ахілічний</a:t>
            </a:r>
            <a:r>
              <a:rPr lang="uk-UA" sz="5600" dirty="0" smtClean="0"/>
              <a:t> гастрит, виразкова хвороба </a:t>
            </a:r>
            <a:r>
              <a:rPr lang="uk-UA" sz="5600" dirty="0" err="1" smtClean="0"/>
              <a:t>шлунка</a:t>
            </a:r>
            <a:r>
              <a:rPr lang="uk-UA" sz="5600" dirty="0" smtClean="0"/>
              <a:t> та дванадцятипалої кишки</a:t>
            </a:r>
          </a:p>
          <a:p>
            <a:pPr lvl="1"/>
            <a:r>
              <a:rPr lang="uk-UA" sz="5600" dirty="0" smtClean="0"/>
              <a:t>Хвороби ЛОР-органів: </a:t>
            </a:r>
            <a:r>
              <a:rPr lang="uk-UA" sz="5600" dirty="0" err="1" smtClean="0"/>
              <a:t>озена</a:t>
            </a:r>
            <a:r>
              <a:rPr lang="uk-UA" sz="5600" dirty="0" smtClean="0"/>
              <a:t>, інші важкі хронічні гнійно-запальні захворювання</a:t>
            </a:r>
          </a:p>
          <a:p>
            <a:pPr lvl="1"/>
            <a:r>
              <a:rPr lang="uk-UA" sz="5600" dirty="0" smtClean="0"/>
              <a:t>Захворювання печінки та жовчних шляхів: хронічні захворювання печінки, у тому числі токсичної природи та невиявленої етіології, </a:t>
            </a:r>
            <a:r>
              <a:rPr lang="uk-UA" sz="5600" dirty="0" err="1" smtClean="0"/>
              <a:t>калькульозний</a:t>
            </a:r>
            <a:r>
              <a:rPr lang="uk-UA" sz="5600" dirty="0" smtClean="0"/>
              <a:t> холецистит з нападами та явищами </a:t>
            </a:r>
            <a:r>
              <a:rPr lang="uk-UA" sz="5600" dirty="0" err="1" smtClean="0"/>
              <a:t>холангіту,цироз</a:t>
            </a:r>
            <a:r>
              <a:rPr lang="uk-UA" sz="5600" dirty="0" smtClean="0"/>
              <a:t> печінки</a:t>
            </a:r>
          </a:p>
          <a:p>
            <a:pPr lvl="1"/>
            <a:r>
              <a:rPr lang="uk-UA" sz="5600" dirty="0" smtClean="0"/>
              <a:t>Захворювання нирок та сечовивідних шляхів у стадії декомпенсації: дифузні та вогнищеві ураження нирок, сечокам’яна хвороба</a:t>
            </a:r>
          </a:p>
          <a:p>
            <a:pPr lvl="1"/>
            <a:r>
              <a:rPr lang="uk-UA" sz="5600" dirty="0" smtClean="0"/>
              <a:t>Хвороби ендокринної системи у випадку вираженого порушення функцій та обміну речовин.</a:t>
            </a:r>
          </a:p>
          <a:p>
            <a:pPr lvl="1"/>
            <a:endParaRPr lang="uk-UA" sz="4400" dirty="0" smtClean="0"/>
          </a:p>
          <a:p>
            <a:pPr lvl="1"/>
            <a:endParaRPr lang="uk-UA" sz="4400" dirty="0" smtClean="0"/>
          </a:p>
          <a:p>
            <a:pPr lvl="1"/>
            <a:endParaRPr lang="uk-UA" sz="3600" dirty="0" smtClean="0"/>
          </a:p>
          <a:p>
            <a:pPr lvl="1"/>
            <a:endParaRPr lang="uk-UA" sz="3600" dirty="0" smtClean="0"/>
          </a:p>
          <a:p>
            <a:pPr lvl="1"/>
            <a:endParaRPr lang="uk-UA" sz="3600" dirty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71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Умови</a:t>
            </a:r>
            <a:r>
              <a:rPr lang="uk-UA" dirty="0" smtClean="0"/>
              <a:t> вилучення та зберігання трансплантата</a:t>
            </a:r>
            <a:br>
              <a:rPr lang="uk-UA" dirty="0" smtClean="0"/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735678" y="1546167"/>
            <a:ext cx="6288577" cy="556952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Забір, консервування та зберігання органів і тканин для трансплантації виробляють при строгому дотриманні правил асептики і антисептики в спеціально обладнаних лабораторіях-операційних центрів </a:t>
            </a:r>
            <a:r>
              <a:rPr lang="uk-UA" dirty="0" err="1" smtClean="0"/>
              <a:t>трансплантології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Вилучення </a:t>
            </a:r>
            <a:r>
              <a:rPr lang="uk-UA" dirty="0"/>
              <a:t>органів у донора виконують відразу ж після констатації комісією смерті мозку, на тлі внутрішньовенних вливань донору розчинів електролітів, </a:t>
            </a:r>
            <a:r>
              <a:rPr lang="uk-UA" dirty="0" err="1"/>
              <a:t>діуретиків</a:t>
            </a:r>
            <a:r>
              <a:rPr lang="uk-UA" dirty="0"/>
              <a:t>, </a:t>
            </a:r>
            <a:r>
              <a:rPr lang="uk-UA" dirty="0" err="1" smtClean="0"/>
              <a:t>ангіопротекторів</a:t>
            </a:r>
            <a:r>
              <a:rPr lang="uk-UA" dirty="0" smtClean="0"/>
              <a:t>, </a:t>
            </a:r>
            <a:r>
              <a:rPr lang="uk-UA" dirty="0"/>
              <a:t>а також при проведенні штучної вентиляції легень. </a:t>
            </a:r>
          </a:p>
          <a:p>
            <a:r>
              <a:rPr lang="uk-UA" dirty="0"/>
              <a:t>Тканини трупа вилучають і консервують у перші 6 годин після смерті. Консервування тканин трупа можливо протягом першої доби за умови зберігання їх у спеціальних умовах при температурі 0</a:t>
            </a:r>
            <a:r>
              <a:rPr lang="uk-UA" baseline="30000" dirty="0"/>
              <a:t>0 </a:t>
            </a:r>
            <a:r>
              <a:rPr lang="uk-UA" dirty="0" smtClean="0"/>
              <a:t>С (</a:t>
            </a:r>
            <a:r>
              <a:rPr lang="uk-UA" dirty="0" err="1" smtClean="0"/>
              <a:t>кріоконсервування</a:t>
            </a:r>
            <a:r>
              <a:rPr lang="uk-UA" dirty="0" smtClean="0"/>
              <a:t>, </a:t>
            </a:r>
            <a:r>
              <a:rPr lang="uk-UA" dirty="0"/>
              <a:t>к</a:t>
            </a:r>
            <a:r>
              <a:rPr lang="uk-UA" dirty="0" smtClean="0"/>
              <a:t>онсервування </a:t>
            </a:r>
            <a:r>
              <a:rPr lang="uk-UA" dirty="0"/>
              <a:t>в спеціальних </a:t>
            </a:r>
            <a:r>
              <a:rPr lang="uk-UA" dirty="0" smtClean="0"/>
              <a:t>розчинах, </a:t>
            </a:r>
            <a:r>
              <a:rPr lang="uk-UA" dirty="0" err="1" smtClean="0"/>
              <a:t>ліофілізація</a:t>
            </a:r>
            <a:r>
              <a:rPr lang="uk-UA" dirty="0" smtClean="0"/>
              <a:t>, консервування </a:t>
            </a:r>
            <a:r>
              <a:rPr lang="uk-UA" dirty="0"/>
              <a:t>в </a:t>
            </a:r>
            <a:r>
              <a:rPr lang="uk-UA" dirty="0" smtClean="0"/>
              <a:t>парафіні, консервування </a:t>
            </a:r>
            <a:r>
              <a:rPr lang="uk-UA" dirty="0"/>
              <a:t>в розчині </a:t>
            </a:r>
            <a:r>
              <a:rPr lang="uk-UA" dirty="0" smtClean="0"/>
              <a:t>альдегіду</a:t>
            </a:r>
            <a:r>
              <a:rPr lang="en-US" dirty="0" smtClean="0"/>
              <a:t>)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Після консервації матеріал зберігають в спеціальних умовах </a:t>
            </a:r>
            <a:r>
              <a:rPr lang="uk-UA"/>
              <a:t>в </a:t>
            </a:r>
            <a:r>
              <a:rPr lang="uk-UA" smtClean="0"/>
              <a:t>цент</a:t>
            </a:r>
            <a:r>
              <a:rPr lang="uk-UA"/>
              <a:t>р</a:t>
            </a:r>
            <a:r>
              <a:rPr lang="uk-UA" smtClean="0"/>
              <a:t>ах </a:t>
            </a:r>
            <a:r>
              <a:rPr lang="uk-UA" dirty="0" err="1" smtClean="0"/>
              <a:t>трансплантології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Доставка </a:t>
            </a:r>
            <a:r>
              <a:rPr lang="uk-UA" dirty="0"/>
              <a:t>органів для трансплантації в хірургічні клініки і відділення здійснюється в спеціальних контейнерах в розчині при температурі +4</a:t>
            </a:r>
            <a:r>
              <a:rPr lang="uk-UA" baseline="30000" dirty="0"/>
              <a:t>0</a:t>
            </a:r>
            <a:r>
              <a:rPr lang="uk-UA" dirty="0"/>
              <a:t>С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Органи можна використовувати лише впродовж 10 годин після їх вилучення</a:t>
            </a:r>
            <a:r>
              <a:rPr lang="uk-UA" dirty="0"/>
              <a:t>.</a:t>
            </a:r>
          </a:p>
        </p:txBody>
      </p:sp>
      <p:pic>
        <p:nvPicPr>
          <p:cNvPr id="6" name="Місце для вмісту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4" y="2020867"/>
            <a:ext cx="4680066" cy="3432282"/>
          </a:xfrm>
        </p:spPr>
      </p:pic>
    </p:spTree>
    <p:extLst>
      <p:ext uri="{BB962C8B-B14F-4D97-AF65-F5344CB8AC3E}">
        <p14:creationId xmlns:p14="http://schemas.microsoft.com/office/powerpoint/2010/main" val="18612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TM04033921[[fn=Булат]]</Template>
  <TotalTime>247</TotalTime>
  <Words>875</Words>
  <Application>Microsoft Office PowerPoint</Application>
  <PresentationFormat>Широкий екран</PresentationFormat>
  <Paragraphs>102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Arial</vt:lpstr>
      <vt:lpstr>Arial Unicode MS</vt:lpstr>
      <vt:lpstr>Bookman Old Style</vt:lpstr>
      <vt:lpstr>Courier New</vt:lpstr>
      <vt:lpstr>Rockwell</vt:lpstr>
      <vt:lpstr>Times New Roman</vt:lpstr>
      <vt:lpstr>Wingdings</vt:lpstr>
      <vt:lpstr>Damask</vt:lpstr>
      <vt:lpstr>Медичні аспекти трансплантації органів</vt:lpstr>
      <vt:lpstr>Актуальність проблеми  </vt:lpstr>
      <vt:lpstr>Статистика</vt:lpstr>
      <vt:lpstr>Види трансплантації</vt:lpstr>
      <vt:lpstr>Покази до трансплантації</vt:lpstr>
      <vt:lpstr>Підбір донорів</vt:lpstr>
      <vt:lpstr>Протипокази до донорства</vt:lpstr>
      <vt:lpstr>Протипокази до донорства</vt:lpstr>
      <vt:lpstr>Умови вилучення та зберігання трансплантата </vt:lpstr>
      <vt:lpstr>Умови забору Трансплантата у трупа</vt:lpstr>
      <vt:lpstr>Проблеми трансплантації органів</vt:lpstr>
      <vt:lpstr>Презентація PowerPoint</vt:lpstr>
      <vt:lpstr>Дякую за увагу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Медичні аспекти трансплантації органів</dc:title>
  <dc:creator>RePack by Diakov</dc:creator>
  <cp:lastModifiedBy>Сулим Микола</cp:lastModifiedBy>
  <cp:revision>29</cp:revision>
  <dcterms:created xsi:type="dcterms:W3CDTF">2016-12-02T14:27:03Z</dcterms:created>
  <dcterms:modified xsi:type="dcterms:W3CDTF">2016-12-08T12:21:54Z</dcterms:modified>
</cp:coreProperties>
</file>