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7"/>
  </p:notesMasterIdLst>
  <p:handoutMasterIdLst>
    <p:handoutMasterId r:id="rId18"/>
  </p:handoutMasterIdLst>
  <p:sldIdLst>
    <p:sldId id="256" r:id="rId2"/>
    <p:sldId id="258" r:id="rId3"/>
    <p:sldId id="277" r:id="rId4"/>
    <p:sldId id="259" r:id="rId5"/>
    <p:sldId id="276" r:id="rId6"/>
    <p:sldId id="275" r:id="rId7"/>
    <p:sldId id="262" r:id="rId8"/>
    <p:sldId id="278" r:id="rId9"/>
    <p:sldId id="279" r:id="rId10"/>
    <p:sldId id="264" r:id="rId11"/>
    <p:sldId id="280" r:id="rId12"/>
    <p:sldId id="281" r:id="rId13"/>
    <p:sldId id="282" r:id="rId14"/>
    <p:sldId id="283" r:id="rId15"/>
    <p:sldId id="273"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06" autoAdjust="0"/>
  </p:normalViewPr>
  <p:slideViewPr>
    <p:cSldViewPr>
      <p:cViewPr varScale="1">
        <p:scale>
          <a:sx n="60" d="100"/>
          <a:sy n="60" d="100"/>
        </p:scale>
        <p:origin x="-142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r>
              <a:rPr lang="en-US"/>
              <a:t>Kyiv National Taras Shevchenko University</a:t>
            </a: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63463092-0CF0-4E3C-A95C-09B48403EA38}" type="datetimeFigureOut">
              <a:rPr lang="ru-RU"/>
              <a:pPr>
                <a:defRPr/>
              </a:pPr>
              <a:t>14.03.2013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r>
              <a:rPr lang="en-US"/>
              <a:t>Dr. Olesia. O. Otradnova</a:t>
            </a: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0288DFD2-8FEC-454E-9D5D-63F177E4DFC2}" type="slidenum">
              <a:rPr lang="ru-RU"/>
              <a:pPr>
                <a:defRPr/>
              </a:pPr>
              <a:t>‹#›</a:t>
            </a:fld>
            <a:endParaRPr lang="ru-RU"/>
          </a:p>
        </p:txBody>
      </p:sp>
    </p:spTree>
    <p:extLst>
      <p:ext uri="{BB962C8B-B14F-4D97-AF65-F5344CB8AC3E}">
        <p14:creationId xmlns:p14="http://schemas.microsoft.com/office/powerpoint/2010/main" val="3238411740"/>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r>
              <a:rPr lang="en-US"/>
              <a:t>Kyiv National Taras Shevchenko University</a:t>
            </a: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8478A4D-4EA4-4455-A750-EA626D9D5A55}" type="datetimeFigureOut">
              <a:rPr lang="ru-RU"/>
              <a:pPr>
                <a:defRPr/>
              </a:pPr>
              <a:t>14.03.2013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r>
              <a:rPr lang="en-US"/>
              <a:t>Dr. Olesia. O. Otradnova</a:t>
            </a: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DE4F46D0-BD4D-4FD9-83E0-6B1543764805}" type="slidenum">
              <a:rPr lang="ru-RU"/>
              <a:pPr>
                <a:defRPr/>
              </a:pPr>
              <a:t>‹#›</a:t>
            </a:fld>
            <a:endParaRPr lang="ru-RU"/>
          </a:p>
        </p:txBody>
      </p:sp>
    </p:spTree>
    <p:extLst>
      <p:ext uri="{BB962C8B-B14F-4D97-AF65-F5344CB8AC3E}">
        <p14:creationId xmlns:p14="http://schemas.microsoft.com/office/powerpoint/2010/main" val="2826434141"/>
      </p:ext>
    </p:extLst>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uk-UA" smtClean="0"/>
          </a:p>
        </p:txBody>
      </p:sp>
      <p:sp>
        <p:nvSpPr>
          <p:cNvPr id="12292" name="Верхний колонтитул 4"/>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mtClean="0"/>
              <a:t>Kyiv National Taras Shevchenko University</a:t>
            </a:r>
            <a:endParaRPr lang="ru-RU" smtClean="0"/>
          </a:p>
        </p:txBody>
      </p:sp>
      <p:sp>
        <p:nvSpPr>
          <p:cNvPr id="12293" name="Нижний колонтитул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mtClean="0"/>
              <a:t>Dr. Olesia. O. Otradnova</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917FBFA-069E-4E8F-A1FB-70006A25D8A2}" type="datetime1">
              <a:rPr lang="ru-RU"/>
              <a:pPr>
                <a:defRPr/>
              </a:pPr>
              <a:t>14.03.2013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6" name="Номер слайда 5"/>
          <p:cNvSpPr>
            <a:spLocks noGrp="1"/>
          </p:cNvSpPr>
          <p:nvPr>
            <p:ph type="sldNum" sz="quarter" idx="12"/>
          </p:nvPr>
        </p:nvSpPr>
        <p:spPr/>
        <p:txBody>
          <a:bodyPr/>
          <a:lstStyle>
            <a:lvl1pPr>
              <a:defRPr/>
            </a:lvl1pPr>
          </a:lstStyle>
          <a:p>
            <a:pPr>
              <a:defRPr/>
            </a:pPr>
            <a:fld id="{3F6FAC41-38CE-4810-8280-231B330470EB}" type="slidenum">
              <a:rPr lang="ru-RU"/>
              <a:pPr>
                <a:defRPr/>
              </a:pPr>
              <a:t>‹#›</a:t>
            </a:fld>
            <a:endParaRPr lang="ru-RU"/>
          </a:p>
        </p:txBody>
      </p:sp>
    </p:spTree>
    <p:extLst>
      <p:ext uri="{BB962C8B-B14F-4D97-AF65-F5344CB8AC3E}">
        <p14:creationId xmlns:p14="http://schemas.microsoft.com/office/powerpoint/2010/main" val="284997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D38E9BC-F140-40B7-A3FE-B7AEBD499638}" type="datetime1">
              <a:rPr lang="ru-RU"/>
              <a:pPr>
                <a:defRPr/>
              </a:pPr>
              <a:t>14.03.2013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6" name="Номер слайда 5"/>
          <p:cNvSpPr>
            <a:spLocks noGrp="1"/>
          </p:cNvSpPr>
          <p:nvPr>
            <p:ph type="sldNum" sz="quarter" idx="12"/>
          </p:nvPr>
        </p:nvSpPr>
        <p:spPr/>
        <p:txBody>
          <a:bodyPr/>
          <a:lstStyle>
            <a:lvl1pPr>
              <a:defRPr/>
            </a:lvl1pPr>
          </a:lstStyle>
          <a:p>
            <a:pPr>
              <a:defRPr/>
            </a:pPr>
            <a:fld id="{FD3B02C2-278F-4819-A1B9-C9C4D2C3087B}" type="slidenum">
              <a:rPr lang="ru-RU"/>
              <a:pPr>
                <a:defRPr/>
              </a:pPr>
              <a:t>‹#›</a:t>
            </a:fld>
            <a:endParaRPr lang="ru-RU"/>
          </a:p>
        </p:txBody>
      </p:sp>
    </p:spTree>
    <p:extLst>
      <p:ext uri="{BB962C8B-B14F-4D97-AF65-F5344CB8AC3E}">
        <p14:creationId xmlns:p14="http://schemas.microsoft.com/office/powerpoint/2010/main" val="58410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F94613A-6E61-4B5B-B499-78FD1FC377CE}" type="datetime1">
              <a:rPr lang="ru-RU"/>
              <a:pPr>
                <a:defRPr/>
              </a:pPr>
              <a:t>14.03.2013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6" name="Номер слайда 5"/>
          <p:cNvSpPr>
            <a:spLocks noGrp="1"/>
          </p:cNvSpPr>
          <p:nvPr>
            <p:ph type="sldNum" sz="quarter" idx="12"/>
          </p:nvPr>
        </p:nvSpPr>
        <p:spPr/>
        <p:txBody>
          <a:bodyPr/>
          <a:lstStyle>
            <a:lvl1pPr>
              <a:defRPr/>
            </a:lvl1pPr>
          </a:lstStyle>
          <a:p>
            <a:pPr>
              <a:defRPr/>
            </a:pPr>
            <a:fld id="{9A5E6509-0B0A-4476-92B8-6D5F07370C6F}" type="slidenum">
              <a:rPr lang="ru-RU"/>
              <a:pPr>
                <a:defRPr/>
              </a:pPr>
              <a:t>‹#›</a:t>
            </a:fld>
            <a:endParaRPr lang="ru-RU"/>
          </a:p>
        </p:txBody>
      </p:sp>
    </p:spTree>
    <p:extLst>
      <p:ext uri="{BB962C8B-B14F-4D97-AF65-F5344CB8AC3E}">
        <p14:creationId xmlns:p14="http://schemas.microsoft.com/office/powerpoint/2010/main" val="303529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9E1A586-66D5-4CD6-A328-07540233F702}" type="datetime1">
              <a:rPr lang="ru-RU"/>
              <a:pPr>
                <a:defRPr/>
              </a:pPr>
              <a:t>14.03.2013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6" name="Номер слайда 5"/>
          <p:cNvSpPr>
            <a:spLocks noGrp="1"/>
          </p:cNvSpPr>
          <p:nvPr>
            <p:ph type="sldNum" sz="quarter" idx="12"/>
          </p:nvPr>
        </p:nvSpPr>
        <p:spPr/>
        <p:txBody>
          <a:bodyPr/>
          <a:lstStyle>
            <a:lvl1pPr>
              <a:defRPr/>
            </a:lvl1pPr>
          </a:lstStyle>
          <a:p>
            <a:pPr>
              <a:defRPr/>
            </a:pPr>
            <a:fld id="{851BFFA3-38ED-44DD-8C66-A9AFECE8621E}" type="slidenum">
              <a:rPr lang="ru-RU"/>
              <a:pPr>
                <a:defRPr/>
              </a:pPr>
              <a:t>‹#›</a:t>
            </a:fld>
            <a:endParaRPr lang="ru-RU"/>
          </a:p>
        </p:txBody>
      </p:sp>
    </p:spTree>
    <p:extLst>
      <p:ext uri="{BB962C8B-B14F-4D97-AF65-F5344CB8AC3E}">
        <p14:creationId xmlns:p14="http://schemas.microsoft.com/office/powerpoint/2010/main" val="132267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34B12DE-6447-47A3-A02D-DEE62A27CD88}" type="datetime1">
              <a:rPr lang="ru-RU"/>
              <a:pPr>
                <a:defRPr/>
              </a:pPr>
              <a:t>14.03.2013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6" name="Номер слайда 5"/>
          <p:cNvSpPr>
            <a:spLocks noGrp="1"/>
          </p:cNvSpPr>
          <p:nvPr>
            <p:ph type="sldNum" sz="quarter" idx="12"/>
          </p:nvPr>
        </p:nvSpPr>
        <p:spPr/>
        <p:txBody>
          <a:bodyPr/>
          <a:lstStyle>
            <a:lvl1pPr>
              <a:defRPr/>
            </a:lvl1pPr>
          </a:lstStyle>
          <a:p>
            <a:pPr>
              <a:defRPr/>
            </a:pPr>
            <a:fld id="{F1E04CC7-EB07-4A1E-944F-CBD65AC5DD6D}" type="slidenum">
              <a:rPr lang="ru-RU"/>
              <a:pPr>
                <a:defRPr/>
              </a:pPr>
              <a:t>‹#›</a:t>
            </a:fld>
            <a:endParaRPr lang="ru-RU"/>
          </a:p>
        </p:txBody>
      </p:sp>
    </p:spTree>
    <p:extLst>
      <p:ext uri="{BB962C8B-B14F-4D97-AF65-F5344CB8AC3E}">
        <p14:creationId xmlns:p14="http://schemas.microsoft.com/office/powerpoint/2010/main" val="119573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C8FC9D9-EA5D-4C94-ACAA-0B895EA51AE8}" type="datetime1">
              <a:rPr lang="ru-RU"/>
              <a:pPr>
                <a:defRPr/>
              </a:pPr>
              <a:t>14.03.2013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7" name="Номер слайда 5"/>
          <p:cNvSpPr>
            <a:spLocks noGrp="1"/>
          </p:cNvSpPr>
          <p:nvPr>
            <p:ph type="sldNum" sz="quarter" idx="12"/>
          </p:nvPr>
        </p:nvSpPr>
        <p:spPr/>
        <p:txBody>
          <a:bodyPr/>
          <a:lstStyle>
            <a:lvl1pPr>
              <a:defRPr/>
            </a:lvl1pPr>
          </a:lstStyle>
          <a:p>
            <a:pPr>
              <a:defRPr/>
            </a:pPr>
            <a:fld id="{C1AC11BF-79F6-45AF-A042-664185DD7E8C}" type="slidenum">
              <a:rPr lang="ru-RU"/>
              <a:pPr>
                <a:defRPr/>
              </a:pPr>
              <a:t>‹#›</a:t>
            </a:fld>
            <a:endParaRPr lang="ru-RU"/>
          </a:p>
        </p:txBody>
      </p:sp>
    </p:spTree>
    <p:extLst>
      <p:ext uri="{BB962C8B-B14F-4D97-AF65-F5344CB8AC3E}">
        <p14:creationId xmlns:p14="http://schemas.microsoft.com/office/powerpoint/2010/main" val="266020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DC386A5-6897-433C-8B81-703AF2DA5797}" type="datetime1">
              <a:rPr lang="ru-RU"/>
              <a:pPr>
                <a:defRPr/>
              </a:pPr>
              <a:t>14.03.2013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9" name="Номер слайда 5"/>
          <p:cNvSpPr>
            <a:spLocks noGrp="1"/>
          </p:cNvSpPr>
          <p:nvPr>
            <p:ph type="sldNum" sz="quarter" idx="12"/>
          </p:nvPr>
        </p:nvSpPr>
        <p:spPr/>
        <p:txBody>
          <a:bodyPr/>
          <a:lstStyle>
            <a:lvl1pPr>
              <a:defRPr/>
            </a:lvl1pPr>
          </a:lstStyle>
          <a:p>
            <a:pPr>
              <a:defRPr/>
            </a:pPr>
            <a:fld id="{5529D133-AC19-46F2-A91B-B5CABAF2360A}" type="slidenum">
              <a:rPr lang="ru-RU"/>
              <a:pPr>
                <a:defRPr/>
              </a:pPr>
              <a:t>‹#›</a:t>
            </a:fld>
            <a:endParaRPr lang="ru-RU"/>
          </a:p>
        </p:txBody>
      </p:sp>
    </p:spTree>
    <p:extLst>
      <p:ext uri="{BB962C8B-B14F-4D97-AF65-F5344CB8AC3E}">
        <p14:creationId xmlns:p14="http://schemas.microsoft.com/office/powerpoint/2010/main" val="350039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2F66633-CC8C-47CD-9892-7A36FA8C4C66}" type="datetime1">
              <a:rPr lang="ru-RU"/>
              <a:pPr>
                <a:defRPr/>
              </a:pPr>
              <a:t>14.03.2013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5" name="Номер слайда 5"/>
          <p:cNvSpPr>
            <a:spLocks noGrp="1"/>
          </p:cNvSpPr>
          <p:nvPr>
            <p:ph type="sldNum" sz="quarter" idx="12"/>
          </p:nvPr>
        </p:nvSpPr>
        <p:spPr/>
        <p:txBody>
          <a:bodyPr/>
          <a:lstStyle>
            <a:lvl1pPr>
              <a:defRPr/>
            </a:lvl1pPr>
          </a:lstStyle>
          <a:p>
            <a:pPr>
              <a:defRPr/>
            </a:pPr>
            <a:fld id="{5A2F2D1E-15DB-4531-9A60-5F1811907240}" type="slidenum">
              <a:rPr lang="ru-RU"/>
              <a:pPr>
                <a:defRPr/>
              </a:pPr>
              <a:t>‹#›</a:t>
            </a:fld>
            <a:endParaRPr lang="ru-RU"/>
          </a:p>
        </p:txBody>
      </p:sp>
    </p:spTree>
    <p:extLst>
      <p:ext uri="{BB962C8B-B14F-4D97-AF65-F5344CB8AC3E}">
        <p14:creationId xmlns:p14="http://schemas.microsoft.com/office/powerpoint/2010/main" val="2893238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344856A-74CC-4B4C-8137-C6CA06C21279}" type="datetime1">
              <a:rPr lang="ru-RU"/>
              <a:pPr>
                <a:defRPr/>
              </a:pPr>
              <a:t>14.03.2013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4" name="Номер слайда 5"/>
          <p:cNvSpPr>
            <a:spLocks noGrp="1"/>
          </p:cNvSpPr>
          <p:nvPr>
            <p:ph type="sldNum" sz="quarter" idx="12"/>
          </p:nvPr>
        </p:nvSpPr>
        <p:spPr/>
        <p:txBody>
          <a:bodyPr/>
          <a:lstStyle>
            <a:lvl1pPr>
              <a:defRPr/>
            </a:lvl1pPr>
          </a:lstStyle>
          <a:p>
            <a:pPr>
              <a:defRPr/>
            </a:pPr>
            <a:fld id="{DF18C394-4DF3-423E-8BB8-1A7909D77B5C}" type="slidenum">
              <a:rPr lang="ru-RU"/>
              <a:pPr>
                <a:defRPr/>
              </a:pPr>
              <a:t>‹#›</a:t>
            </a:fld>
            <a:endParaRPr lang="ru-RU"/>
          </a:p>
        </p:txBody>
      </p:sp>
    </p:spTree>
    <p:extLst>
      <p:ext uri="{BB962C8B-B14F-4D97-AF65-F5344CB8AC3E}">
        <p14:creationId xmlns:p14="http://schemas.microsoft.com/office/powerpoint/2010/main" val="421717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65C3FDE-B106-4B69-AEEC-AAA726D44BB0}" type="datetime1">
              <a:rPr lang="ru-RU"/>
              <a:pPr>
                <a:defRPr/>
              </a:pPr>
              <a:t>14.03.2013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7" name="Номер слайда 5"/>
          <p:cNvSpPr>
            <a:spLocks noGrp="1"/>
          </p:cNvSpPr>
          <p:nvPr>
            <p:ph type="sldNum" sz="quarter" idx="12"/>
          </p:nvPr>
        </p:nvSpPr>
        <p:spPr/>
        <p:txBody>
          <a:bodyPr/>
          <a:lstStyle>
            <a:lvl1pPr>
              <a:defRPr/>
            </a:lvl1pPr>
          </a:lstStyle>
          <a:p>
            <a:pPr>
              <a:defRPr/>
            </a:pPr>
            <a:fld id="{EBA18DAE-34FE-4E8E-8E50-F14EEB69CB17}" type="slidenum">
              <a:rPr lang="ru-RU"/>
              <a:pPr>
                <a:defRPr/>
              </a:pPr>
              <a:t>‹#›</a:t>
            </a:fld>
            <a:endParaRPr lang="ru-RU"/>
          </a:p>
        </p:txBody>
      </p:sp>
    </p:spTree>
    <p:extLst>
      <p:ext uri="{BB962C8B-B14F-4D97-AF65-F5344CB8AC3E}">
        <p14:creationId xmlns:p14="http://schemas.microsoft.com/office/powerpoint/2010/main" val="295540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7628C0D-3206-43CA-8ED7-5AB247D1CC3D}" type="datetime1">
              <a:rPr lang="ru-RU"/>
              <a:pPr>
                <a:defRPr/>
              </a:pPr>
              <a:t>14.03.2013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a:t>Dr. Olesia O. Otradnova</a:t>
            </a:r>
            <a:endParaRPr lang="ru-RU"/>
          </a:p>
        </p:txBody>
      </p:sp>
      <p:sp>
        <p:nvSpPr>
          <p:cNvPr id="7" name="Номер слайда 5"/>
          <p:cNvSpPr>
            <a:spLocks noGrp="1"/>
          </p:cNvSpPr>
          <p:nvPr>
            <p:ph type="sldNum" sz="quarter" idx="12"/>
          </p:nvPr>
        </p:nvSpPr>
        <p:spPr/>
        <p:txBody>
          <a:bodyPr/>
          <a:lstStyle>
            <a:lvl1pPr>
              <a:defRPr/>
            </a:lvl1pPr>
          </a:lstStyle>
          <a:p>
            <a:pPr>
              <a:defRPr/>
            </a:pPr>
            <a:fld id="{ADFCC15B-7604-469D-89D5-1F877EFA74B8}" type="slidenum">
              <a:rPr lang="ru-RU"/>
              <a:pPr>
                <a:defRPr/>
              </a:pPr>
              <a:t>‹#›</a:t>
            </a:fld>
            <a:endParaRPr lang="ru-RU"/>
          </a:p>
        </p:txBody>
      </p:sp>
    </p:spTree>
    <p:extLst>
      <p:ext uri="{BB962C8B-B14F-4D97-AF65-F5344CB8AC3E}">
        <p14:creationId xmlns:p14="http://schemas.microsoft.com/office/powerpoint/2010/main" val="173637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fld id="{BF5581DC-7078-4707-BCDF-6D12A4F03C26}" type="datetime1">
              <a:rPr lang="ru-RU"/>
              <a:pPr>
                <a:defRPr/>
              </a:pPr>
              <a:t>14.03.2013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r>
              <a:rPr lang="en-US"/>
              <a:t>Dr. Olesia O. Otradnova</a:t>
            </a: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9DAE91A5-7E1B-4353-A961-DD3112CD82E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01_MaydanykR.A._ArbitraKerujuchiLecture_13.03.2013.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755650" y="1557338"/>
            <a:ext cx="7772400" cy="2376487"/>
          </a:xfrm>
        </p:spPr>
        <p:txBody>
          <a:bodyPr/>
          <a:lstStyle/>
          <a:p>
            <a:pPr eaLnBrk="1" hangingPunct="1"/>
            <a:r>
              <a:rPr lang="uk-UA" sz="4800" b="1" dirty="0" err="1" smtClean="0">
                <a:latin typeface="Arial" charset="0"/>
              </a:rPr>
              <a:t>Догов</a:t>
            </a:r>
            <a:r>
              <a:rPr lang="en-US" sz="4800" b="1" dirty="0" smtClean="0">
                <a:latin typeface="Arial" charset="0"/>
              </a:rPr>
              <a:t>i</a:t>
            </a:r>
            <a:r>
              <a:rPr lang="uk-UA" sz="4800" b="1" dirty="0" err="1" smtClean="0">
                <a:latin typeface="Arial" charset="0"/>
              </a:rPr>
              <a:t>рна</a:t>
            </a:r>
            <a:r>
              <a:rPr lang="uk-UA" sz="4800" b="1" dirty="0" smtClean="0">
                <a:latin typeface="Arial" charset="0"/>
              </a:rPr>
              <a:t> </a:t>
            </a:r>
            <a:r>
              <a:rPr lang="en-US" sz="4800" b="1" dirty="0" smtClean="0">
                <a:latin typeface="Arial" charset="0"/>
              </a:rPr>
              <a:t>i</a:t>
            </a:r>
            <a:r>
              <a:rPr lang="uk-UA" sz="4800" b="1" dirty="0" smtClean="0">
                <a:latin typeface="Arial" charset="0"/>
              </a:rPr>
              <a:t> </a:t>
            </a:r>
            <a:r>
              <a:rPr lang="uk-UA" sz="4800" b="1" dirty="0" err="1" smtClean="0">
                <a:latin typeface="Arial" charset="0"/>
              </a:rPr>
              <a:t>дел</a:t>
            </a:r>
            <a:r>
              <a:rPr lang="en-US" sz="4800" b="1" dirty="0" smtClean="0">
                <a:latin typeface="Arial" charset="0"/>
              </a:rPr>
              <a:t>i</a:t>
            </a:r>
            <a:r>
              <a:rPr lang="uk-UA" sz="4800" b="1" dirty="0" err="1" smtClean="0">
                <a:latin typeface="Arial" charset="0"/>
              </a:rPr>
              <a:t>ктна</a:t>
            </a:r>
            <a:r>
              <a:rPr lang="uk-UA" sz="4800" b="1" dirty="0" smtClean="0">
                <a:latin typeface="Arial" charset="0"/>
              </a:rPr>
              <a:t> в</a:t>
            </a:r>
            <a:r>
              <a:rPr lang="en-US" sz="4800" b="1" dirty="0" smtClean="0">
                <a:latin typeface="Arial" charset="0"/>
              </a:rPr>
              <a:t>i</a:t>
            </a:r>
            <a:r>
              <a:rPr lang="uk-UA" sz="4800" b="1" dirty="0" err="1" smtClean="0">
                <a:latin typeface="Arial" charset="0"/>
              </a:rPr>
              <a:t>дпов</a:t>
            </a:r>
            <a:r>
              <a:rPr lang="en-US" sz="4800" b="1" dirty="0" smtClean="0">
                <a:latin typeface="Arial" charset="0"/>
              </a:rPr>
              <a:t>i</a:t>
            </a:r>
            <a:r>
              <a:rPr lang="uk-UA" sz="4800" b="1" dirty="0" err="1" smtClean="0">
                <a:latin typeface="Arial" charset="0"/>
              </a:rPr>
              <a:t>дальн</a:t>
            </a:r>
            <a:r>
              <a:rPr lang="en-US" sz="4800" b="1" dirty="0" smtClean="0">
                <a:latin typeface="Arial" charset="0"/>
              </a:rPr>
              <a:t>i</a:t>
            </a:r>
            <a:r>
              <a:rPr lang="uk-UA" sz="4800" b="1" dirty="0" err="1" smtClean="0">
                <a:latin typeface="Arial" charset="0"/>
              </a:rPr>
              <a:t>сть</a:t>
            </a:r>
            <a:r>
              <a:rPr lang="uk-UA" sz="4800" b="1" dirty="0" smtClean="0">
                <a:latin typeface="Arial" charset="0"/>
              </a:rPr>
              <a:t> </a:t>
            </a:r>
            <a:r>
              <a:rPr lang="uk-UA" sz="4800" b="1" dirty="0" smtClean="0">
                <a:latin typeface="Arial" charset="0"/>
              </a:rPr>
              <a:t>у сфер</a:t>
            </a:r>
            <a:r>
              <a:rPr lang="en-US" sz="4800" b="1" dirty="0">
                <a:latin typeface="Arial" charset="0"/>
              </a:rPr>
              <a:t>i</a:t>
            </a:r>
            <a:r>
              <a:rPr lang="uk-UA" sz="4800" b="1" dirty="0" smtClean="0">
                <a:latin typeface="Arial" charset="0"/>
              </a:rPr>
              <a:t> охорони здоров</a:t>
            </a:r>
            <a:r>
              <a:rPr lang="en-US" sz="4800" b="1" dirty="0" smtClean="0">
                <a:latin typeface="Arial" charset="0"/>
              </a:rPr>
              <a:t>’</a:t>
            </a:r>
            <a:r>
              <a:rPr lang="uk-UA" sz="4800" b="1" dirty="0" smtClean="0">
                <a:latin typeface="Arial" charset="0"/>
              </a:rPr>
              <a:t>я</a:t>
            </a:r>
            <a:endParaRPr lang="ru-RU" sz="3200" dirty="0" smtClean="0"/>
          </a:p>
        </p:txBody>
      </p:sp>
      <p:sp>
        <p:nvSpPr>
          <p:cNvPr id="2051" name="Подзаголовок 2"/>
          <p:cNvSpPr>
            <a:spLocks noGrp="1"/>
          </p:cNvSpPr>
          <p:nvPr>
            <p:ph type="subTitle" idx="1"/>
          </p:nvPr>
        </p:nvSpPr>
        <p:spPr>
          <a:xfrm>
            <a:off x="1371600" y="4508500"/>
            <a:ext cx="6400800" cy="1368425"/>
          </a:xfrm>
        </p:spPr>
        <p:txBody>
          <a:bodyPr/>
          <a:lstStyle/>
          <a:p>
            <a:pPr eaLnBrk="1" hangingPunct="1">
              <a:lnSpc>
                <a:spcPct val="80000"/>
              </a:lnSpc>
            </a:pPr>
            <a:endParaRPr lang="en-US" sz="1800" dirty="0" smtClean="0">
              <a:solidFill>
                <a:srgbClr val="898989"/>
              </a:solidFill>
            </a:endParaRPr>
          </a:p>
          <a:p>
            <a:pPr eaLnBrk="1" hangingPunct="1">
              <a:lnSpc>
                <a:spcPct val="80000"/>
              </a:lnSpc>
            </a:pPr>
            <a:r>
              <a:rPr lang="uk-UA" sz="1800" b="1" dirty="0" err="1" smtClean="0">
                <a:solidFill>
                  <a:schemeClr val="tx1"/>
                </a:solidFill>
                <a:latin typeface="Arial Unicode MS" pitchFamily="34" charset="-128"/>
              </a:rPr>
              <a:t>Майданик</a:t>
            </a:r>
            <a:r>
              <a:rPr lang="uk-UA" sz="1800" b="1" dirty="0" smtClean="0">
                <a:solidFill>
                  <a:schemeClr val="tx1"/>
                </a:solidFill>
                <a:latin typeface="Arial Unicode MS" pitchFamily="34" charset="-128"/>
              </a:rPr>
              <a:t> Роман Андрійович</a:t>
            </a:r>
            <a:endParaRPr lang="en-US" sz="1800" b="1" dirty="0" smtClean="0">
              <a:solidFill>
                <a:schemeClr val="tx1"/>
              </a:solidFill>
              <a:latin typeface="Arial Unicode MS" pitchFamily="34" charset="-128"/>
            </a:endParaRPr>
          </a:p>
          <a:p>
            <a:pPr eaLnBrk="1" hangingPunct="1">
              <a:lnSpc>
                <a:spcPct val="80000"/>
              </a:lnSpc>
            </a:pPr>
            <a:r>
              <a:rPr lang="uk-UA" sz="1800" dirty="0" smtClean="0">
                <a:solidFill>
                  <a:schemeClr val="tx1"/>
                </a:solidFill>
                <a:latin typeface="Arial Unicode MS" pitchFamily="34" charset="-128"/>
              </a:rPr>
              <a:t>Доктор юридичних наук, </a:t>
            </a:r>
            <a:r>
              <a:rPr lang="uk-UA" sz="1800" dirty="0" smtClean="0">
                <a:solidFill>
                  <a:schemeClr val="tx1"/>
                </a:solidFill>
                <a:latin typeface="Arial" charset="0"/>
              </a:rPr>
              <a:t>професор, </a:t>
            </a:r>
            <a:r>
              <a:rPr lang="uk-UA" sz="1800" dirty="0" smtClean="0">
                <a:solidFill>
                  <a:schemeClr val="tx1"/>
                </a:solidFill>
                <a:latin typeface="Arial Unicode MS" pitchFamily="34" charset="-128"/>
              </a:rPr>
              <a:t>завідувач кафедри цивільного права юридичного факультету Київського національного університету імені Тараса Шевченка</a:t>
            </a:r>
            <a:endParaRPr lang="ru-RU" sz="1800" dirty="0" smtClean="0">
              <a:solidFill>
                <a:schemeClr val="tx1"/>
              </a:solidFill>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539750" y="765175"/>
            <a:ext cx="8229600" cy="576263"/>
          </a:xfrm>
        </p:spPr>
        <p:txBody>
          <a:bodyPr>
            <a:normAutofit fontScale="90000"/>
          </a:bodyPr>
          <a:lstStyle/>
          <a:p>
            <a:pPr eaLnBrk="1" hangingPunct="1">
              <a:defRPr/>
            </a:pPr>
            <a:r>
              <a:rPr lang="en-US" sz="3200" dirty="0" smtClean="0"/>
              <a:t/>
            </a:r>
            <a:br>
              <a:rPr lang="en-US" sz="3200" dirty="0" smtClean="0"/>
            </a:br>
            <a:r>
              <a:rPr lang="uk-UA" sz="3200" dirty="0" smtClean="0"/>
              <a:t/>
            </a:r>
            <a:br>
              <a:rPr lang="uk-UA" sz="3200" dirty="0" smtClean="0"/>
            </a:br>
            <a:endParaRPr lang="ru-RU" sz="3600" b="1" dirty="0" smtClean="0"/>
          </a:p>
        </p:txBody>
      </p:sp>
      <p:sp>
        <p:nvSpPr>
          <p:cNvPr id="9219" name="Объект 2"/>
          <p:cNvSpPr>
            <a:spLocks noGrp="1"/>
          </p:cNvSpPr>
          <p:nvPr>
            <p:ph idx="1"/>
          </p:nvPr>
        </p:nvSpPr>
        <p:spPr>
          <a:xfrm>
            <a:off x="250825" y="1844675"/>
            <a:ext cx="8569325" cy="4248150"/>
          </a:xfrm>
        </p:spPr>
        <p:txBody>
          <a:bodyPr/>
          <a:lstStyle/>
          <a:p>
            <a:pPr marL="136525" indent="0" algn="just" eaLnBrk="1" hangingPunct="1">
              <a:lnSpc>
                <a:spcPct val="80000"/>
              </a:lnSpc>
              <a:buFont typeface="Arial" charset="0"/>
              <a:buNone/>
            </a:pPr>
            <a:endParaRPr lang="ru-RU" sz="2600" smtClean="0"/>
          </a:p>
          <a:p>
            <a:pPr marL="136525" indent="0" algn="just" eaLnBrk="1" hangingPunct="1">
              <a:lnSpc>
                <a:spcPct val="80000"/>
              </a:lnSpc>
              <a:buFont typeface="Arial" charset="0"/>
              <a:buNone/>
            </a:pPr>
            <a:endParaRPr lang="ru-RU" sz="2600" smtClean="0">
              <a:latin typeface="Arial" charset="0"/>
            </a:endParaRPr>
          </a:p>
          <a:p>
            <a:pPr marL="136525" indent="0" eaLnBrk="1" hangingPunct="1">
              <a:lnSpc>
                <a:spcPct val="80000"/>
              </a:lnSpc>
              <a:buFont typeface="Arial" charset="0"/>
              <a:buNone/>
            </a:pPr>
            <a:endParaRPr lang="ru-RU" sz="2600" smtClean="0"/>
          </a:p>
          <a:p>
            <a:pPr marL="136525" indent="0" algn="just" eaLnBrk="1" hangingPunct="1">
              <a:lnSpc>
                <a:spcPct val="80000"/>
              </a:lnSpc>
              <a:buFont typeface="Arial" charset="0"/>
              <a:buNone/>
            </a:pPr>
            <a:endParaRPr lang="ru-RU" sz="2500" smtClean="0"/>
          </a:p>
          <a:p>
            <a:pPr marL="136525" indent="0" algn="just" eaLnBrk="1" hangingPunct="1">
              <a:lnSpc>
                <a:spcPct val="80000"/>
              </a:lnSpc>
              <a:buFont typeface="Arial" charset="0"/>
              <a:buNone/>
            </a:pPr>
            <a:r>
              <a:rPr lang="ru-RU" sz="1900" smtClean="0"/>
              <a:t>. </a:t>
            </a:r>
          </a:p>
          <a:p>
            <a:pPr marL="136525" indent="0" algn="just" eaLnBrk="1" hangingPunct="1">
              <a:lnSpc>
                <a:spcPct val="80000"/>
              </a:lnSpc>
              <a:buFont typeface="Arial" charset="0"/>
              <a:buNone/>
            </a:pPr>
            <a:endParaRPr lang="ru-RU" sz="19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У</a:t>
            </a:r>
            <a:r>
              <a:rPr lang="uk-UA" dirty="0" smtClean="0"/>
              <a:t>кладення договору про надання медичної послуги</a:t>
            </a:r>
            <a:endParaRPr lang="uk-UA" dirty="0"/>
          </a:p>
        </p:txBody>
      </p:sp>
      <p:sp>
        <p:nvSpPr>
          <p:cNvPr id="3" name="Объект 2"/>
          <p:cNvSpPr>
            <a:spLocks noGrp="1"/>
          </p:cNvSpPr>
          <p:nvPr>
            <p:ph idx="1"/>
          </p:nvPr>
        </p:nvSpPr>
        <p:spPr/>
        <p:txBody>
          <a:bodyPr/>
          <a:lstStyle/>
          <a:p>
            <a:pPr marL="0" indent="0" algn="just">
              <a:buNone/>
            </a:pPr>
            <a:r>
              <a:rPr lang="uk-UA" sz="2400" dirty="0" smtClean="0"/>
              <a:t>1. </a:t>
            </a:r>
            <a:r>
              <a:rPr lang="uk-UA" sz="2400" dirty="0"/>
              <a:t>Д</a:t>
            </a:r>
            <a:r>
              <a:rPr lang="uk-UA" sz="2400" dirty="0" smtClean="0"/>
              <a:t>оговірні </a:t>
            </a:r>
            <a:r>
              <a:rPr lang="uk-UA" sz="2400" dirty="0"/>
              <a:t>відносини виникають у той момент, коли пацієнт погоджується на надання </a:t>
            </a:r>
            <a:r>
              <a:rPr lang="uk-UA" sz="2400" dirty="0" smtClean="0"/>
              <a:t>певної медичної допомоги  медичним закладом, </a:t>
            </a:r>
            <a:r>
              <a:rPr lang="uk-UA" sz="2400" dirty="0"/>
              <a:t>незалежно від того, підписаний письмовий договір чи </a:t>
            </a:r>
            <a:r>
              <a:rPr lang="uk-UA" sz="2400" dirty="0" smtClean="0"/>
              <a:t>ні.</a:t>
            </a:r>
            <a:r>
              <a:rPr lang="uk-UA" sz="2400" dirty="0"/>
              <a:t> для П</a:t>
            </a:r>
            <a:r>
              <a:rPr lang="uk-UA" sz="2400" dirty="0" smtClean="0"/>
              <a:t>редмет договору має </a:t>
            </a:r>
            <a:r>
              <a:rPr lang="uk-UA" sz="2400" dirty="0"/>
              <a:t>бути достатньо чітко визначений з тим, щоб не виникало сумнів, який саме вид медичних послуг має бути надано за умовами договірного </a:t>
            </a:r>
            <a:r>
              <a:rPr lang="uk-UA" sz="2400" dirty="0" err="1"/>
              <a:t>зобов</a:t>
            </a:r>
            <a:r>
              <a:rPr lang="ru-RU" sz="2400" dirty="0"/>
              <a:t>’</a:t>
            </a:r>
            <a:r>
              <a:rPr lang="uk-UA" sz="2400" dirty="0" err="1"/>
              <a:t>язання</a:t>
            </a:r>
            <a:r>
              <a:rPr lang="uk-UA" sz="2400" dirty="0" smtClean="0"/>
              <a:t>.</a:t>
            </a:r>
          </a:p>
          <a:p>
            <a:pPr marL="0" indent="0" algn="just">
              <a:buNone/>
            </a:pPr>
            <a:r>
              <a:rPr lang="uk-UA" sz="2400" dirty="0" smtClean="0"/>
              <a:t>2. Приклад </a:t>
            </a:r>
            <a:r>
              <a:rPr lang="uk-UA" sz="2400" dirty="0"/>
              <a:t>укладення договору в усній формі </a:t>
            </a:r>
            <a:r>
              <a:rPr lang="uk-UA" sz="2400" dirty="0" smtClean="0"/>
              <a:t>- лікарський </a:t>
            </a:r>
            <a:r>
              <a:rPr lang="uk-UA" sz="2400" dirty="0"/>
              <a:t>запис про погодження хворого на </a:t>
            </a:r>
            <a:r>
              <a:rPr lang="uk-UA" sz="2400" dirty="0" smtClean="0"/>
              <a:t>операцію </a:t>
            </a:r>
            <a:r>
              <a:rPr lang="uk-UA" sz="2400" dirty="0"/>
              <a:t>в історії хвороби</a:t>
            </a:r>
            <a:r>
              <a:rPr lang="uk-UA" sz="2400" dirty="0" smtClean="0"/>
              <a:t>.</a:t>
            </a:r>
          </a:p>
          <a:p>
            <a:pPr marL="0" indent="0" algn="just">
              <a:buNone/>
            </a:pPr>
            <a:r>
              <a:rPr lang="uk-UA" sz="2400" dirty="0" smtClean="0"/>
              <a:t>3. </a:t>
            </a:r>
            <a:r>
              <a:rPr lang="uk-UA" sz="2400" dirty="0"/>
              <a:t>Договір про надання медичних послуг укладається відповідно до загальних правил вчинення правочинів, передбачених главою 53 ЦК України «Укладення, зміна і розірвання договору» (статті 638-649 ЦК</a:t>
            </a:r>
            <a:r>
              <a:rPr lang="uk-UA" sz="2400" dirty="0" smtClean="0"/>
              <a:t>).</a:t>
            </a:r>
          </a:p>
          <a:p>
            <a:pPr marL="0" indent="0" algn="just">
              <a:buNone/>
            </a:pPr>
            <a:endParaRPr lang="uk-UA" sz="2800" dirty="0"/>
          </a:p>
        </p:txBody>
      </p:sp>
    </p:spTree>
    <p:extLst>
      <p:ext uri="{BB962C8B-B14F-4D97-AF65-F5344CB8AC3E}">
        <p14:creationId xmlns:p14="http://schemas.microsoft.com/office/powerpoint/2010/main" val="2571580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Інформована згода пацієнта на медичне втручання</a:t>
            </a:r>
            <a:endParaRPr lang="uk-UA" dirty="0"/>
          </a:p>
        </p:txBody>
      </p:sp>
      <p:sp>
        <p:nvSpPr>
          <p:cNvPr id="3" name="Объект 2"/>
          <p:cNvSpPr>
            <a:spLocks noGrp="1"/>
          </p:cNvSpPr>
          <p:nvPr>
            <p:ph idx="1"/>
          </p:nvPr>
        </p:nvSpPr>
        <p:spPr/>
        <p:txBody>
          <a:bodyPr/>
          <a:lstStyle/>
          <a:p>
            <a:pPr marL="0" indent="0" algn="just">
              <a:buNone/>
            </a:pPr>
            <a:r>
              <a:rPr lang="uk-UA" sz="2400" dirty="0" smtClean="0"/>
              <a:t>1. </a:t>
            </a:r>
            <a:r>
              <a:rPr lang="uk-UA" sz="2400" dirty="0"/>
              <a:t>П</a:t>
            </a:r>
            <a:r>
              <a:rPr lang="uk-UA" sz="2400" dirty="0" smtClean="0"/>
              <a:t>ацієнт </a:t>
            </a:r>
            <a:r>
              <a:rPr lang="uk-UA" sz="2400" dirty="0"/>
              <a:t>у всіх випадках має право на інформовану згоду або відмову від конкретного медичного втручання. Л</a:t>
            </a:r>
            <a:r>
              <a:rPr lang="uk-UA" sz="2400" dirty="0" smtClean="0"/>
              <a:t>ікар </a:t>
            </a:r>
            <a:r>
              <a:rPr lang="uk-UA" sz="2400" dirty="0"/>
              <a:t>перед виконанням будь-якої медичної процедури зобов’язаний таку згоду отримати.</a:t>
            </a:r>
          </a:p>
          <a:p>
            <a:pPr marL="0" indent="0" algn="just">
              <a:buNone/>
            </a:pPr>
            <a:r>
              <a:rPr lang="uk-UA" sz="2400" dirty="0" smtClean="0"/>
              <a:t>2. Інформована згода на медичне втручання – добровільне</a:t>
            </a:r>
            <a:r>
              <a:rPr lang="uk-UA" sz="2400" dirty="0"/>
              <a:t>, компетентне та усвідомлене прийняття пацієнтом запропонованого варіанта лікування, діагностики або іншої медичної процедури, засноване на отриманні ним досить повної, об’єктивної та всебічної інформації щодо медичного втручання, його можливих ускладнень, альтернативних методів медичної допомоги та </a:t>
            </a:r>
            <a:r>
              <a:rPr lang="uk-UA" sz="2400" dirty="0" smtClean="0"/>
              <a:t>негативних </a:t>
            </a:r>
            <a:r>
              <a:rPr lang="uk-UA" sz="2400" dirty="0"/>
              <a:t>наслідків </a:t>
            </a:r>
            <a:r>
              <a:rPr lang="uk-UA" sz="2400" dirty="0" smtClean="0"/>
              <a:t>відмови.</a:t>
            </a:r>
          </a:p>
          <a:p>
            <a:pPr marL="0" indent="0" algn="just">
              <a:buNone/>
            </a:pPr>
            <a:r>
              <a:rPr lang="ru-RU" sz="2400" dirty="0" smtClean="0"/>
              <a:t>3. За </a:t>
            </a:r>
            <a:r>
              <a:rPr lang="ru-RU" sz="2400" dirty="0" err="1" smtClean="0"/>
              <a:t>своєю</a:t>
            </a:r>
            <a:r>
              <a:rPr lang="ru-RU" sz="2400" dirty="0" smtClean="0"/>
              <a:t> правовою природою </a:t>
            </a:r>
            <a:r>
              <a:rPr lang="uk-UA" sz="2400" dirty="0" smtClean="0"/>
              <a:t>інформована згода на </a:t>
            </a:r>
            <a:r>
              <a:rPr lang="uk-UA" sz="2400" dirty="0"/>
              <a:t>медичне </a:t>
            </a:r>
            <a:r>
              <a:rPr lang="uk-UA" sz="2400" dirty="0" smtClean="0"/>
              <a:t>втручання є необхідною умовою </a:t>
            </a:r>
            <a:r>
              <a:rPr lang="uk-UA" sz="2400" dirty="0"/>
              <a:t>надання медичних </a:t>
            </a:r>
            <a:r>
              <a:rPr lang="uk-UA" sz="2400" dirty="0" smtClean="0"/>
              <a:t>послуг.</a:t>
            </a:r>
            <a:endParaRPr lang="uk-UA" sz="2400" dirty="0"/>
          </a:p>
        </p:txBody>
      </p:sp>
    </p:spTree>
    <p:extLst>
      <p:ext uri="{BB962C8B-B14F-4D97-AF65-F5344CB8AC3E}">
        <p14:creationId xmlns:p14="http://schemas.microsoft.com/office/powerpoint/2010/main" val="3695526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Медична</a:t>
            </a:r>
            <a:r>
              <a:rPr lang="ru-RU" dirty="0" smtClean="0"/>
              <a:t> та</a:t>
            </a:r>
            <a:r>
              <a:rPr lang="uk-UA" dirty="0"/>
              <a:t>є</a:t>
            </a:r>
            <a:r>
              <a:rPr lang="ru-RU" dirty="0" err="1" smtClean="0"/>
              <a:t>мниця</a:t>
            </a:r>
            <a:endParaRPr lang="uk-UA" dirty="0"/>
          </a:p>
        </p:txBody>
      </p:sp>
      <p:sp>
        <p:nvSpPr>
          <p:cNvPr id="3" name="Объект 2"/>
          <p:cNvSpPr>
            <a:spLocks noGrp="1"/>
          </p:cNvSpPr>
          <p:nvPr>
            <p:ph idx="1"/>
          </p:nvPr>
        </p:nvSpPr>
        <p:spPr/>
        <p:txBody>
          <a:bodyPr/>
          <a:lstStyle/>
          <a:p>
            <a:pPr marL="0" indent="0" algn="just">
              <a:buNone/>
            </a:pPr>
            <a:r>
              <a:rPr lang="uk-UA" sz="2400" dirty="0"/>
              <a:t>1</a:t>
            </a:r>
            <a:r>
              <a:rPr lang="uk-UA" sz="2400" dirty="0" smtClean="0"/>
              <a:t>. Право </a:t>
            </a:r>
            <a:r>
              <a:rPr lang="uk-UA" sz="2400" dirty="0"/>
              <a:t>на медичну таємницю полягає в утриманні від поширення відомостей щодо факту звернення особи до лікувального закладу за медичною допомогою, стану здоров’я, діагнозу її захворювання та інші відомості, отримані при медичному обстеженні, зокрема інформація про сімейне, інтимне життя людини, а також про стан здоров’я родичів, близьких осіб пацієнта. </a:t>
            </a:r>
            <a:r>
              <a:rPr lang="uk-UA" sz="2000" dirty="0" smtClean="0"/>
              <a:t>Наприклад, </a:t>
            </a:r>
            <a:r>
              <a:rPr lang="uk-UA" sz="2000" dirty="0"/>
              <a:t>не підлягають розголосу: дані про саму хворобу, функціональні особливості організму, фізичні недоліки, шкідливі звички, особливості психіки, майновий стан, коло знайомств і інтересів, обставини, що передували захворюванню або спровокували його тощо</a:t>
            </a:r>
            <a:r>
              <a:rPr lang="uk-UA" sz="2000" dirty="0" smtClean="0"/>
              <a:t>.</a:t>
            </a:r>
          </a:p>
          <a:p>
            <a:pPr marL="0" indent="0" algn="just">
              <a:buNone/>
            </a:pPr>
            <a:r>
              <a:rPr lang="uk-UA" sz="2000" dirty="0" smtClean="0"/>
              <a:t>2. Медичну таємницю </a:t>
            </a:r>
            <a:r>
              <a:rPr lang="uk-UA" sz="2000" dirty="0"/>
              <a:t>слід розглядати не як утаювання медичної інформації від хворого, а як збереження в таємниці від інших осіб відомостей, які за правом належать пацієнтові, позаяк це таємниця пацієнта, охоронювана лікарем</a:t>
            </a:r>
            <a:r>
              <a:rPr lang="uk-UA" sz="2000" dirty="0" smtClean="0"/>
              <a:t>.</a:t>
            </a:r>
          </a:p>
          <a:p>
            <a:pPr marL="0" indent="0" algn="just">
              <a:buNone/>
            </a:pPr>
            <a:r>
              <a:rPr lang="uk-UA" sz="2000" dirty="0" smtClean="0"/>
              <a:t>3. </a:t>
            </a:r>
            <a:r>
              <a:rPr lang="uk-UA" sz="2000" dirty="0"/>
              <a:t>П</a:t>
            </a:r>
            <a:r>
              <a:rPr lang="uk-UA" sz="2000" dirty="0" smtClean="0"/>
              <a:t>ацієнт </a:t>
            </a:r>
            <a:r>
              <a:rPr lang="uk-UA" sz="2000" dirty="0"/>
              <a:t>вправі ознайомитися зі своєю історією хвороби, а лікар у тих випадках, коли пацієнт хоче реалізувати своє право на ознайомлення з діагнозом хвороби, зобов’язаний пояснити пацієнтові в доступній формі стан його здоров’я, мету запропонованих досліджень і лікувальних заходів, прогноз можливого розвитку захворювання, в тому числі наявність ризику для життя і здоров’я</a:t>
            </a:r>
            <a:r>
              <a:rPr lang="uk-UA" sz="2000" dirty="0" smtClean="0"/>
              <a:t>.</a:t>
            </a:r>
          </a:p>
          <a:p>
            <a:pPr marL="0" indent="0" algn="just">
              <a:buNone/>
            </a:pPr>
            <a:r>
              <a:rPr lang="uk-UA" sz="2000" dirty="0" smtClean="0"/>
              <a:t>4. </a:t>
            </a:r>
            <a:r>
              <a:rPr lang="uk-UA" sz="2000" dirty="0"/>
              <a:t>П</a:t>
            </a:r>
            <a:r>
              <a:rPr lang="uk-UA" sz="2000" dirty="0" smtClean="0"/>
              <a:t>ацієнт </a:t>
            </a:r>
            <a:r>
              <a:rPr lang="uk-UA" sz="2000" dirty="0"/>
              <a:t>має право на інформацію про стан свого здоров</a:t>
            </a:r>
            <a:r>
              <a:rPr lang="ru-RU" sz="2000" dirty="0"/>
              <a:t>’</a:t>
            </a:r>
            <a:r>
              <a:rPr lang="uk-UA" sz="2000" dirty="0"/>
              <a:t>я, якщо інформація про несприятливий діагноз не погіршить стан хворого та не ускладнить процес лікування.</a:t>
            </a:r>
          </a:p>
          <a:p>
            <a:pPr marL="0" indent="0" algn="just">
              <a:buNone/>
            </a:pPr>
            <a:r>
              <a:rPr lang="uk-UA" sz="2000" dirty="0" smtClean="0"/>
              <a:t>5. </a:t>
            </a:r>
            <a:r>
              <a:rPr lang="uk-UA" sz="2000" dirty="0"/>
              <a:t>Правило про медичну таємницю зберігається і після смерті пацієнта з метою попередження випадків можливого заподіяння шкоди репутації пацієнта, його близьким. </a:t>
            </a:r>
          </a:p>
          <a:p>
            <a:pPr marL="0" indent="0" algn="just">
              <a:buNone/>
            </a:pPr>
            <a:endParaRPr lang="uk-UA" sz="2000" dirty="0"/>
          </a:p>
          <a:p>
            <a:pPr marL="0" indent="0" algn="just">
              <a:buNone/>
            </a:pPr>
            <a:endParaRPr lang="uk-UA" sz="2000" dirty="0"/>
          </a:p>
          <a:p>
            <a:pPr marL="0" indent="0">
              <a:buNone/>
            </a:pPr>
            <a:endParaRPr lang="uk-UA" sz="2400" dirty="0"/>
          </a:p>
        </p:txBody>
      </p:sp>
    </p:spTree>
    <p:extLst>
      <p:ext uri="{BB962C8B-B14F-4D97-AF65-F5344CB8AC3E}">
        <p14:creationId xmlns:p14="http://schemas.microsoft.com/office/powerpoint/2010/main" val="2903883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Особливості</a:t>
            </a:r>
            <a:r>
              <a:rPr lang="ru-RU" dirty="0" smtClean="0"/>
              <a:t> </a:t>
            </a:r>
            <a:r>
              <a:rPr lang="ru-RU" dirty="0" err="1" smtClean="0"/>
              <a:t>цивільно-правової</a:t>
            </a:r>
            <a:r>
              <a:rPr lang="ru-RU" dirty="0" smtClean="0"/>
              <a:t> </a:t>
            </a:r>
            <a:r>
              <a:rPr lang="ru-RU" dirty="0" err="1" smtClean="0"/>
              <a:t>відповідальності</a:t>
            </a:r>
            <a:r>
              <a:rPr lang="ru-RU" dirty="0" smtClean="0"/>
              <a:t> з </a:t>
            </a:r>
            <a:r>
              <a:rPr lang="ru-RU" dirty="0" err="1" smtClean="0"/>
              <a:t>надання</a:t>
            </a:r>
            <a:r>
              <a:rPr lang="ru-RU" dirty="0" smtClean="0"/>
              <a:t> </a:t>
            </a:r>
            <a:r>
              <a:rPr lang="ru-RU" dirty="0" err="1" smtClean="0"/>
              <a:t>медично</a:t>
            </a:r>
            <a:r>
              <a:rPr lang="uk-UA" dirty="0" smtClean="0"/>
              <a:t>ї</a:t>
            </a:r>
            <a:r>
              <a:rPr lang="ru-RU" dirty="0" smtClean="0"/>
              <a:t> </a:t>
            </a:r>
            <a:r>
              <a:rPr lang="ru-RU" dirty="0" err="1" smtClean="0"/>
              <a:t>допомоги</a:t>
            </a:r>
            <a:endParaRPr lang="uk-UA" dirty="0"/>
          </a:p>
        </p:txBody>
      </p:sp>
      <p:sp>
        <p:nvSpPr>
          <p:cNvPr id="3" name="Объект 2"/>
          <p:cNvSpPr>
            <a:spLocks noGrp="1"/>
          </p:cNvSpPr>
          <p:nvPr>
            <p:ph idx="1"/>
          </p:nvPr>
        </p:nvSpPr>
        <p:spPr/>
        <p:txBody>
          <a:bodyPr/>
          <a:lstStyle/>
          <a:p>
            <a:pPr marL="0" indent="0" algn="just">
              <a:buNone/>
            </a:pPr>
            <a:r>
              <a:rPr lang="ru-RU" sz="2400" dirty="0" smtClean="0"/>
              <a:t>1. </a:t>
            </a:r>
            <a:r>
              <a:rPr lang="ru-RU" sz="2400" dirty="0" err="1" smtClean="0"/>
              <a:t>Підстава</a:t>
            </a:r>
            <a:r>
              <a:rPr lang="ru-RU" sz="2400" dirty="0" smtClean="0"/>
              <a:t> </a:t>
            </a:r>
            <a:r>
              <a:rPr lang="ru-RU" sz="2400" dirty="0"/>
              <a:t>та </a:t>
            </a:r>
            <a:r>
              <a:rPr lang="ru-RU" sz="2400" dirty="0" err="1" smtClean="0"/>
              <a:t>умови</a:t>
            </a:r>
            <a:r>
              <a:rPr lang="ru-RU" sz="2400" dirty="0" smtClean="0"/>
              <a:t> </a:t>
            </a:r>
            <a:r>
              <a:rPr lang="ru-RU" sz="2400" dirty="0" err="1"/>
              <a:t>виникнення</a:t>
            </a:r>
            <a:r>
              <a:rPr lang="ru-RU" sz="2400" dirty="0"/>
              <a:t> </a:t>
            </a:r>
            <a:r>
              <a:rPr lang="ru-RU" sz="2400" dirty="0" err="1"/>
              <a:t>такої</a:t>
            </a:r>
            <a:r>
              <a:rPr lang="ru-RU" sz="2400" dirty="0"/>
              <a:t> </a:t>
            </a:r>
            <a:r>
              <a:rPr lang="ru-RU" sz="2400" dirty="0" err="1" smtClean="0"/>
              <a:t>відповідальності</a:t>
            </a:r>
            <a:r>
              <a:rPr lang="ru-RU" sz="2400" dirty="0" smtClean="0"/>
              <a:t>.</a:t>
            </a:r>
          </a:p>
          <a:p>
            <a:pPr marL="0" indent="0" algn="just">
              <a:buNone/>
            </a:pPr>
            <a:r>
              <a:rPr lang="ru-RU" sz="2400" dirty="0" smtClean="0"/>
              <a:t> 2. Система </a:t>
            </a:r>
            <a:r>
              <a:rPr lang="ru-RU" sz="2400" dirty="0" err="1"/>
              <a:t>суб’єктів</a:t>
            </a:r>
            <a:r>
              <a:rPr lang="ru-RU" sz="2400" dirty="0"/>
              <a:t> </a:t>
            </a:r>
            <a:r>
              <a:rPr lang="ru-RU" sz="2400" dirty="0" err="1"/>
              <a:t>медичної</a:t>
            </a:r>
            <a:r>
              <a:rPr lang="ru-RU" sz="2400" dirty="0"/>
              <a:t> </a:t>
            </a:r>
            <a:r>
              <a:rPr lang="ru-RU" sz="2400" dirty="0" err="1"/>
              <a:t>діяльності</a:t>
            </a:r>
            <a:r>
              <a:rPr lang="ru-RU" sz="2400" dirty="0"/>
              <a:t>, </a:t>
            </a:r>
            <a:r>
              <a:rPr lang="ru-RU" sz="2400" dirty="0" err="1"/>
              <a:t>які</a:t>
            </a:r>
            <a:r>
              <a:rPr lang="ru-RU" sz="2400" dirty="0"/>
              <a:t> </a:t>
            </a:r>
            <a:r>
              <a:rPr lang="ru-RU" sz="2400" dirty="0" err="1"/>
              <a:t>виступають</a:t>
            </a:r>
            <a:r>
              <a:rPr lang="ru-RU" sz="2400" dirty="0"/>
              <a:t> </a:t>
            </a:r>
            <a:r>
              <a:rPr lang="ru-RU" sz="2400" dirty="0" err="1"/>
              <a:t>виконавцями</a:t>
            </a:r>
            <a:r>
              <a:rPr lang="ru-RU" sz="2400" dirty="0"/>
              <a:t> </a:t>
            </a:r>
            <a:r>
              <a:rPr lang="ru-RU" sz="2400" dirty="0" err="1"/>
              <a:t>медичних</a:t>
            </a:r>
            <a:r>
              <a:rPr lang="ru-RU" sz="2400" dirty="0"/>
              <a:t> </a:t>
            </a:r>
            <a:r>
              <a:rPr lang="ru-RU" sz="2400" dirty="0" err="1" smtClean="0"/>
              <a:t>послуг</a:t>
            </a:r>
            <a:r>
              <a:rPr lang="ru-RU" sz="2400" dirty="0" smtClean="0"/>
              <a:t>.</a:t>
            </a:r>
          </a:p>
          <a:p>
            <a:pPr marL="0" indent="0" algn="just">
              <a:buNone/>
            </a:pPr>
            <a:r>
              <a:rPr lang="ru-RU" sz="2400" dirty="0" smtClean="0"/>
              <a:t>3. Роль </a:t>
            </a:r>
            <a:r>
              <a:rPr lang="ru-RU" sz="2400" dirty="0" err="1"/>
              <a:t>договорів</a:t>
            </a:r>
            <a:r>
              <a:rPr lang="ru-RU" sz="2400" dirty="0"/>
              <a:t> про </a:t>
            </a:r>
            <a:r>
              <a:rPr lang="ru-RU" sz="2400" dirty="0" err="1"/>
              <a:t>надання</a:t>
            </a:r>
            <a:r>
              <a:rPr lang="ru-RU" sz="2400" dirty="0"/>
              <a:t> </a:t>
            </a:r>
            <a:r>
              <a:rPr lang="ru-RU" sz="2400" dirty="0" err="1"/>
              <a:t>медичних</a:t>
            </a:r>
            <a:r>
              <a:rPr lang="ru-RU" sz="2400" dirty="0"/>
              <a:t> </a:t>
            </a:r>
            <a:r>
              <a:rPr lang="ru-RU" sz="2400" dirty="0" err="1"/>
              <a:t>послуг</a:t>
            </a:r>
            <a:r>
              <a:rPr lang="ru-RU" sz="2400" dirty="0"/>
              <a:t> в </a:t>
            </a:r>
            <a:r>
              <a:rPr lang="ru-RU" sz="2400" dirty="0" err="1"/>
              <a:t>регулюванні</a:t>
            </a:r>
            <a:r>
              <a:rPr lang="ru-RU" sz="2400" dirty="0"/>
              <a:t> </a:t>
            </a:r>
            <a:r>
              <a:rPr lang="ru-RU" sz="2400" dirty="0" err="1"/>
              <a:t>питань</a:t>
            </a:r>
            <a:r>
              <a:rPr lang="ru-RU" sz="2400" dirty="0"/>
              <a:t> </a:t>
            </a:r>
            <a:r>
              <a:rPr lang="ru-RU" sz="2400" dirty="0" err="1" smtClean="0"/>
              <a:t>відповідальності</a:t>
            </a:r>
            <a:r>
              <a:rPr lang="ru-RU" sz="2400" dirty="0" smtClean="0"/>
              <a:t>.</a:t>
            </a:r>
            <a:endParaRPr lang="ru-RU" sz="2400" dirty="0"/>
          </a:p>
          <a:p>
            <a:pPr marL="0" indent="0" algn="just">
              <a:buNone/>
            </a:pPr>
            <a:r>
              <a:rPr lang="ru-RU" sz="2400" dirty="0" smtClean="0"/>
              <a:t>4. </a:t>
            </a:r>
            <a:r>
              <a:rPr lang="ru-RU" sz="2400" dirty="0" err="1"/>
              <a:t>С</a:t>
            </a:r>
            <a:r>
              <a:rPr lang="ru-RU" sz="2400" dirty="0" err="1" smtClean="0"/>
              <a:t>піввідношення</a:t>
            </a:r>
            <a:r>
              <a:rPr lang="ru-RU" sz="2400" dirty="0" smtClean="0"/>
              <a:t> </a:t>
            </a:r>
            <a:r>
              <a:rPr lang="ru-RU" sz="2400" dirty="0" err="1"/>
              <a:t>договірної</a:t>
            </a:r>
            <a:r>
              <a:rPr lang="ru-RU" sz="2400" dirty="0"/>
              <a:t> і </a:t>
            </a:r>
            <a:r>
              <a:rPr lang="ru-RU" sz="2400" dirty="0" err="1"/>
              <a:t>деліктної</a:t>
            </a:r>
            <a:r>
              <a:rPr lang="ru-RU" sz="2400" dirty="0"/>
              <a:t> </a:t>
            </a:r>
            <a:r>
              <a:rPr lang="ru-RU" sz="2400" dirty="0" err="1"/>
              <a:t>відповідальності</a:t>
            </a:r>
            <a:r>
              <a:rPr lang="ru-RU" sz="2400" dirty="0"/>
              <a:t> </a:t>
            </a:r>
            <a:r>
              <a:rPr lang="ru-RU" sz="2400" dirty="0" err="1" smtClean="0"/>
              <a:t>послугодавців</a:t>
            </a:r>
            <a:r>
              <a:rPr lang="ru-RU" sz="2400" dirty="0" smtClean="0"/>
              <a:t>.</a:t>
            </a:r>
          </a:p>
          <a:p>
            <a:pPr marL="0" indent="0" algn="just">
              <a:buNone/>
            </a:pPr>
            <a:r>
              <a:rPr lang="ru-RU" sz="2400" dirty="0" smtClean="0"/>
              <a:t>5. </a:t>
            </a:r>
            <a:r>
              <a:rPr lang="ru-RU" sz="2400" dirty="0" err="1" smtClean="0"/>
              <a:t>Використання</a:t>
            </a:r>
            <a:r>
              <a:rPr lang="ru-RU" sz="2400" dirty="0" smtClean="0"/>
              <a:t> </a:t>
            </a:r>
            <a:r>
              <a:rPr lang="ru-RU" sz="2400" dirty="0"/>
              <a:t>та </a:t>
            </a:r>
            <a:r>
              <a:rPr lang="ru-RU" sz="2400" dirty="0" err="1"/>
              <a:t>тлумачення</a:t>
            </a:r>
            <a:r>
              <a:rPr lang="ru-RU" sz="2400" dirty="0"/>
              <a:t> </a:t>
            </a:r>
            <a:r>
              <a:rPr lang="ru-RU" sz="2400" dirty="0" err="1"/>
              <a:t>спеціальної</a:t>
            </a:r>
            <a:r>
              <a:rPr lang="ru-RU" sz="2400" dirty="0"/>
              <a:t> </a:t>
            </a:r>
            <a:r>
              <a:rPr lang="ru-RU" sz="2400" dirty="0" err="1"/>
              <a:t>термінології</a:t>
            </a:r>
            <a:r>
              <a:rPr lang="ru-RU" sz="2400" dirty="0"/>
              <a:t>.</a:t>
            </a:r>
            <a:endParaRPr lang="uk-UA" sz="2400" dirty="0"/>
          </a:p>
          <a:p>
            <a:pPr marL="0" indent="0" algn="just">
              <a:buNone/>
            </a:pPr>
            <a:endParaRPr lang="uk-UA" sz="2400" dirty="0"/>
          </a:p>
        </p:txBody>
      </p:sp>
    </p:spTree>
    <p:extLst>
      <p:ext uri="{BB962C8B-B14F-4D97-AF65-F5344CB8AC3E}">
        <p14:creationId xmlns:p14="http://schemas.microsoft.com/office/powerpoint/2010/main" val="2473498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274638"/>
            <a:ext cx="8229600" cy="6034087"/>
          </a:xfrm>
        </p:spPr>
        <p:txBody>
          <a:bodyPr/>
          <a:lstStyle/>
          <a:p>
            <a:pPr eaLnBrk="1" hangingPunct="1"/>
            <a:r>
              <a:rPr lang="uk-UA" b="1" smtClean="0"/>
              <a:t>Дякую за увагу!</a:t>
            </a:r>
            <a:endParaRPr lang="ru-RU" b="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684213" y="404813"/>
            <a:ext cx="8064500" cy="1143000"/>
          </a:xfrm>
        </p:spPr>
        <p:txBody>
          <a:bodyPr/>
          <a:lstStyle/>
          <a:p>
            <a:pPr eaLnBrk="1" hangingPunct="1"/>
            <a:r>
              <a:rPr lang="ru-RU" sz="4000" b="1" dirty="0" err="1" smtClean="0">
                <a:latin typeface="Times New Roman" pitchFamily="18" charset="0"/>
                <a:cs typeface="Times New Roman" pitchFamily="18" charset="0"/>
                <a:hlinkClick r:id="rId2" action="ppaction://hlinkpres?slideindex=1&amp;slidetitle="/>
              </a:rPr>
              <a:t>Поняття</a:t>
            </a:r>
            <a:r>
              <a:rPr lang="ru-RU" sz="4000" b="1" dirty="0" smtClean="0">
                <a:latin typeface="Times New Roman" pitchFamily="18" charset="0"/>
                <a:cs typeface="Times New Roman" pitchFamily="18" charset="0"/>
                <a:hlinkClick r:id="rId2" action="ppaction://hlinkpres?slideindex=1&amp;slidetitle="/>
              </a:rPr>
              <a:t> і </a:t>
            </a:r>
            <a:r>
              <a:rPr lang="ru-RU" sz="4000" b="1" dirty="0" err="1" smtClean="0">
                <a:latin typeface="Times New Roman" pitchFamily="18" charset="0"/>
                <a:cs typeface="Times New Roman" pitchFamily="18" charset="0"/>
                <a:hlinkClick r:id="rId2" action="ppaction://hlinkpres?slideindex=1&amp;slidetitle="/>
              </a:rPr>
              <a:t>види</a:t>
            </a:r>
            <a:r>
              <a:rPr lang="ru-RU" sz="4000" b="1" dirty="0" smtClean="0">
                <a:latin typeface="Times New Roman" pitchFamily="18" charset="0"/>
                <a:cs typeface="Times New Roman" pitchFamily="18" charset="0"/>
                <a:hlinkClick r:id="rId2" action="ppaction://hlinkpres?slideindex=1&amp;slidetitle="/>
              </a:rPr>
              <a:t/>
            </a:r>
            <a:br>
              <a:rPr lang="ru-RU" sz="4000" b="1" dirty="0" smtClean="0">
                <a:latin typeface="Times New Roman" pitchFamily="18" charset="0"/>
                <a:cs typeface="Times New Roman" pitchFamily="18" charset="0"/>
                <a:hlinkClick r:id="rId2" action="ppaction://hlinkpres?slideindex=1&amp;slidetitle="/>
              </a:rPr>
            </a:br>
            <a:r>
              <a:rPr lang="ru-RU" sz="4000" b="1" dirty="0" err="1" smtClean="0">
                <a:latin typeface="Times New Roman" pitchFamily="18" charset="0"/>
                <a:cs typeface="Times New Roman" pitchFamily="18" charset="0"/>
                <a:hlinkClick r:id="rId2" action="ppaction://hlinkpres?slideindex=1&amp;slidetitle="/>
              </a:rPr>
              <a:t>правовідносин</a:t>
            </a:r>
            <a:r>
              <a:rPr lang="ru-RU" sz="4000" b="1" dirty="0" smtClean="0">
                <a:latin typeface="Times New Roman" pitchFamily="18" charset="0"/>
                <a:cs typeface="Times New Roman" pitchFamily="18" charset="0"/>
                <a:hlinkClick r:id="rId2" action="ppaction://hlinkpres?slideindex=1&amp;slidetitle="/>
              </a:rPr>
              <a:t> в </a:t>
            </a:r>
            <a:r>
              <a:rPr lang="ru-RU" sz="4000" b="1" dirty="0" err="1" smtClean="0">
                <a:latin typeface="Times New Roman" pitchFamily="18" charset="0"/>
                <a:cs typeface="Times New Roman" pitchFamily="18" charset="0"/>
                <a:hlinkClick r:id="rId2" action="ppaction://hlinkpres?slideindex=1&amp;slidetitle="/>
              </a:rPr>
              <a:t>сфері</a:t>
            </a:r>
            <a:r>
              <a:rPr lang="ru-RU" sz="4000" b="1" dirty="0" smtClean="0">
                <a:latin typeface="Times New Roman" pitchFamily="18" charset="0"/>
                <a:cs typeface="Times New Roman" pitchFamily="18" charset="0"/>
                <a:hlinkClick r:id="rId2" action="ppaction://hlinkpres?slideindex=1&amp;slidetitle="/>
              </a:rPr>
              <a:t> </a:t>
            </a:r>
            <a:r>
              <a:rPr lang="ru-RU" sz="4000" b="1" dirty="0" err="1" smtClean="0">
                <a:latin typeface="Times New Roman" pitchFamily="18" charset="0"/>
                <a:cs typeface="Times New Roman" pitchFamily="18" charset="0"/>
                <a:hlinkClick r:id="rId2" action="ppaction://hlinkpres?slideindex=1&amp;slidetitle="/>
              </a:rPr>
              <a:t>охорони</a:t>
            </a:r>
            <a:r>
              <a:rPr lang="ru-RU" sz="4000" b="1" dirty="0" smtClean="0">
                <a:latin typeface="Times New Roman" pitchFamily="18" charset="0"/>
                <a:cs typeface="Times New Roman" pitchFamily="18" charset="0"/>
                <a:hlinkClick r:id="rId2" action="ppaction://hlinkpres?slideindex=1&amp;slidetitle="/>
              </a:rPr>
              <a:t> здоров</a:t>
            </a:r>
            <a:r>
              <a:rPr lang="en-US" sz="4000" b="1" dirty="0" smtClean="0">
                <a:latin typeface="Times New Roman" pitchFamily="18" charset="0"/>
                <a:cs typeface="Times New Roman" pitchFamily="18" charset="0"/>
                <a:hlinkClick r:id="rId2" action="ppaction://hlinkpres?slideindex=1&amp;slidetitle="/>
              </a:rPr>
              <a:t>’</a:t>
            </a:r>
            <a:r>
              <a:rPr lang="ru-RU" sz="4000" b="1" dirty="0" smtClean="0">
                <a:latin typeface="Times New Roman" pitchFamily="18" charset="0"/>
                <a:cs typeface="Times New Roman" pitchFamily="18" charset="0"/>
                <a:hlinkClick r:id="rId2" action="ppaction://hlinkpres?slideindex=1&amp;slidetitle="/>
              </a:rPr>
              <a:t>я</a:t>
            </a:r>
          </a:p>
        </p:txBody>
      </p:sp>
      <p:sp>
        <p:nvSpPr>
          <p:cNvPr id="3075" name="Объект 2"/>
          <p:cNvSpPr>
            <a:spLocks noGrp="1"/>
          </p:cNvSpPr>
          <p:nvPr>
            <p:ph idx="1"/>
          </p:nvPr>
        </p:nvSpPr>
        <p:spPr>
          <a:xfrm>
            <a:off x="611188" y="2133600"/>
            <a:ext cx="8229600" cy="4008438"/>
          </a:xfrm>
        </p:spPr>
        <p:txBody>
          <a:bodyPr/>
          <a:lstStyle/>
          <a:p>
            <a:pPr marL="457200" indent="-457200" algn="just" eaLnBrk="1" hangingPunct="1">
              <a:buAutoNum type="arabicPeriod"/>
            </a:pPr>
            <a:r>
              <a:rPr lang="uk-UA" sz="2400" dirty="0" smtClean="0"/>
              <a:t>Правовідносини в сфері охорони здоров</a:t>
            </a:r>
            <a:r>
              <a:rPr lang="en-US" sz="2400" dirty="0" smtClean="0"/>
              <a:t>’</a:t>
            </a:r>
            <a:r>
              <a:rPr lang="uk-UA" sz="2400" dirty="0" smtClean="0"/>
              <a:t>я </a:t>
            </a:r>
            <a:r>
              <a:rPr lang="uk-UA" sz="2400" dirty="0"/>
              <a:t>охоплюють </a:t>
            </a:r>
            <a:r>
              <a:rPr lang="uk-UA" sz="2400" dirty="0" smtClean="0"/>
              <a:t>відносини </a:t>
            </a:r>
            <a:r>
              <a:rPr lang="uk-UA" sz="2400" dirty="0"/>
              <a:t>в </a:t>
            </a:r>
            <a:r>
              <a:rPr lang="uk-UA" sz="2400" dirty="0" smtClean="0"/>
              <a:t>усіх сферах, які</a:t>
            </a:r>
            <a:r>
              <a:rPr lang="en-US" sz="2400" dirty="0" smtClean="0"/>
              <a:t> </a:t>
            </a:r>
            <a:r>
              <a:rPr lang="ru-RU" sz="2400" dirty="0" err="1" smtClean="0"/>
              <a:t>забезпечують</a:t>
            </a:r>
            <a:r>
              <a:rPr lang="ru-RU" sz="2400" dirty="0" smtClean="0"/>
              <a:t> здоров</a:t>
            </a:r>
            <a:r>
              <a:rPr lang="en-US" sz="2400" dirty="0" smtClean="0"/>
              <a:t>’</a:t>
            </a:r>
            <a:r>
              <a:rPr lang="ru-RU" sz="2400" dirty="0" smtClean="0"/>
              <a:t>я </a:t>
            </a:r>
            <a:r>
              <a:rPr lang="ru-RU" sz="2400" dirty="0" err="1" smtClean="0"/>
              <a:t>людини</a:t>
            </a:r>
            <a:r>
              <a:rPr lang="uk-UA" sz="2400" dirty="0" smtClean="0"/>
              <a:t>, в т. ч. </a:t>
            </a:r>
            <a:r>
              <a:rPr lang="ru-RU" sz="2400" dirty="0" err="1" smtClean="0"/>
              <a:t>медична</a:t>
            </a:r>
            <a:r>
              <a:rPr lang="ru-RU" sz="2400" dirty="0" smtClean="0"/>
              <a:t> </a:t>
            </a:r>
            <a:r>
              <a:rPr lang="ru-RU" sz="2400" dirty="0" err="1" smtClean="0"/>
              <a:t>допомога</a:t>
            </a:r>
            <a:r>
              <a:rPr lang="ru-RU" sz="2400" dirty="0" smtClean="0"/>
              <a:t>, </a:t>
            </a:r>
            <a:r>
              <a:rPr lang="uk-UA" sz="2400" dirty="0" smtClean="0"/>
              <a:t>виробництво </a:t>
            </a:r>
            <a:r>
              <a:rPr lang="uk-UA" sz="2400" dirty="0"/>
              <a:t>й використання лікарських засобів, медичне страхування, забезпечення здорового образу життя тощо</a:t>
            </a:r>
            <a:r>
              <a:rPr lang="uk-UA" sz="2400" dirty="0" smtClean="0"/>
              <a:t>).</a:t>
            </a:r>
          </a:p>
          <a:p>
            <a:pPr marL="0" indent="0" algn="just" eaLnBrk="1" hangingPunct="1">
              <a:buNone/>
            </a:pPr>
            <a:r>
              <a:rPr lang="uk-UA" sz="2400" dirty="0" smtClean="0">
                <a:latin typeface="Times New Roman" pitchFamily="18" charset="0"/>
                <a:cs typeface="Times New Roman" pitchFamily="18" charset="0"/>
              </a:rPr>
              <a:t>2. </a:t>
            </a:r>
            <a:r>
              <a:rPr lang="uk-UA" sz="2400" dirty="0"/>
              <a:t>Правовідносини з надання медичної допомоги є врегульованими правовими нормами суспільними відносинами, які виникають з визначених законом підстав і передбачають здійснення професійним </a:t>
            </a:r>
            <a:r>
              <a:rPr lang="uk-UA" sz="2400" dirty="0" err="1"/>
              <a:t>послугонадавачем</a:t>
            </a:r>
            <a:r>
              <a:rPr lang="uk-UA" sz="2400" dirty="0"/>
              <a:t> (закладом охорони здоров’я або приватно-практикуючим лікарем) медичного втручання профілактичного, лікувального та (або) реабілітаційно-відновного характеру з метою покращення і підтримання здоров’я пацієнта.</a:t>
            </a:r>
          </a:p>
          <a:p>
            <a:pPr marL="0" indent="0" algn="just" eaLnBrk="1" hangingPunct="1">
              <a:buNone/>
            </a:pP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pPr eaLnBrk="1" hangingPunct="1"/>
            <a:r>
              <a:rPr lang="uk-UA" sz="4000" b="1" dirty="0" smtClean="0"/>
              <a:t>Підстави правовідносин</a:t>
            </a:r>
            <a:br>
              <a:rPr lang="uk-UA" sz="4000" b="1" dirty="0" smtClean="0"/>
            </a:br>
            <a:r>
              <a:rPr lang="uk-UA" sz="4000" b="1" dirty="0" smtClean="0"/>
              <a:t>надання </a:t>
            </a:r>
            <a:r>
              <a:rPr lang="uk-UA" sz="4000" b="1" dirty="0"/>
              <a:t>медичної </a:t>
            </a:r>
            <a:r>
              <a:rPr lang="uk-UA" sz="4000" b="1" dirty="0" smtClean="0"/>
              <a:t>допомоги</a:t>
            </a:r>
            <a:r>
              <a:rPr lang="uk-UA" sz="4000" dirty="0"/>
              <a:t/>
            </a:r>
            <a:br>
              <a:rPr lang="uk-UA" sz="4000" dirty="0"/>
            </a:br>
            <a:endParaRPr lang="uk-UA" sz="4000" dirty="0" smtClean="0">
              <a:latin typeface="Times New Roman" pitchFamily="18" charset="0"/>
              <a:cs typeface="Times New Roman" pitchFamily="18" charset="0"/>
            </a:endParaRPr>
          </a:p>
        </p:txBody>
      </p:sp>
      <p:sp>
        <p:nvSpPr>
          <p:cNvPr id="3" name="Объект 2"/>
          <p:cNvSpPr>
            <a:spLocks noGrp="1"/>
          </p:cNvSpPr>
          <p:nvPr>
            <p:ph idx="1"/>
          </p:nvPr>
        </p:nvSpPr>
        <p:spPr>
          <a:xfrm>
            <a:off x="468313" y="1557338"/>
            <a:ext cx="8229600" cy="4525962"/>
          </a:xfrm>
        </p:spPr>
        <p:txBody>
          <a:bodyPr/>
          <a:lstStyle/>
          <a:p>
            <a:pPr marL="0" indent="0" algn="just" eaLnBrk="1" hangingPunct="1">
              <a:buNone/>
              <a:defRPr/>
            </a:pPr>
            <a:r>
              <a:rPr lang="uk-UA" sz="2800" dirty="0" smtClean="0"/>
              <a:t>1. Договір </a:t>
            </a:r>
            <a:r>
              <a:rPr lang="uk-UA" sz="2800" dirty="0"/>
              <a:t>про надання медичних </a:t>
            </a:r>
            <a:r>
              <a:rPr lang="uk-UA" sz="2800" dirty="0" smtClean="0"/>
              <a:t>послуг</a:t>
            </a:r>
            <a:r>
              <a:rPr lang="ru-RU" sz="2800" dirty="0" smtClean="0"/>
              <a:t>.</a:t>
            </a:r>
          </a:p>
          <a:p>
            <a:pPr marL="0" indent="0" algn="just" eaLnBrk="1" hangingPunct="1">
              <a:buNone/>
              <a:defRPr/>
            </a:pPr>
            <a:r>
              <a:rPr lang="uk-UA" sz="2800" dirty="0" smtClean="0"/>
              <a:t>2. Пряма вказівка закону.</a:t>
            </a:r>
          </a:p>
          <a:p>
            <a:pPr marL="0" indent="0" algn="just" eaLnBrk="1" hangingPunct="1">
              <a:buNone/>
              <a:defRPr/>
            </a:pPr>
            <a:r>
              <a:rPr lang="uk-UA" sz="2800" dirty="0" smtClean="0"/>
              <a:t>3. Дії </a:t>
            </a:r>
            <a:r>
              <a:rPr lang="uk-UA" sz="2800" dirty="0"/>
              <a:t>в інтересах третьої особи без </a:t>
            </a:r>
            <a:r>
              <a:rPr lang="uk-UA" sz="2800" dirty="0" smtClean="0"/>
              <a:t>доручення</a:t>
            </a:r>
            <a:endParaRPr lang="uk-UA" sz="2800" dirty="0"/>
          </a:p>
          <a:p>
            <a:pPr marL="0" indent="0" algn="just" eaLnBrk="1" hangingPunct="1">
              <a:buNone/>
              <a:defRPr/>
            </a:pPr>
            <a:r>
              <a:rPr lang="uk-UA" sz="2800" dirty="0" smtClean="0"/>
              <a:t> </a:t>
            </a:r>
            <a:r>
              <a:rPr lang="uk-UA" sz="2800" dirty="0"/>
              <a:t>(глава 79 ЦК України, статті </a:t>
            </a:r>
            <a:r>
              <a:rPr lang="uk-UA" sz="2800" dirty="0" smtClean="0"/>
              <a:t>1158–1160, або </a:t>
            </a:r>
          </a:p>
          <a:p>
            <a:pPr marL="0" indent="0" algn="just" eaLnBrk="1" hangingPunct="1">
              <a:buNone/>
              <a:defRPr/>
            </a:pPr>
            <a:r>
              <a:rPr lang="uk-UA" sz="2800" dirty="0" smtClean="0"/>
              <a:t>4. Рятування </a:t>
            </a:r>
            <a:r>
              <a:rPr lang="uk-UA" sz="2800" dirty="0"/>
              <a:t>здоров’я та життя фізичної особи (глава 80 ЦК </a:t>
            </a:r>
            <a:r>
              <a:rPr lang="uk-UA" sz="2800" dirty="0" smtClean="0"/>
              <a:t>України, статті </a:t>
            </a:r>
            <a:r>
              <a:rPr lang="uk-UA" sz="2800" dirty="0"/>
              <a:t>1161, 1162).</a:t>
            </a:r>
          </a:p>
          <a:p>
            <a:pPr marL="0" indent="0" algn="just" eaLnBrk="1" hangingPunct="1">
              <a:buNone/>
              <a:defRPr/>
            </a:pPr>
            <a:r>
              <a:rPr lang="uk-UA" sz="2400" dirty="0" smtClean="0"/>
              <a:t>Надання </a:t>
            </a:r>
            <a:r>
              <a:rPr lang="uk-UA" sz="2400" dirty="0"/>
              <a:t>медичних послуг в умовах медичного </a:t>
            </a:r>
            <a:r>
              <a:rPr lang="uk-UA" sz="2400" dirty="0" smtClean="0"/>
              <a:t>втручання </a:t>
            </a:r>
            <a:r>
              <a:rPr lang="uk-UA" sz="2400" dirty="0"/>
              <a:t>дії лікаря </a:t>
            </a:r>
            <a:r>
              <a:rPr lang="uk-UA" sz="2400" dirty="0" smtClean="0"/>
              <a:t>вважається належно вчиненим за умови </a:t>
            </a:r>
            <a:r>
              <a:rPr lang="uk-UA" sz="2400" dirty="0"/>
              <a:t>роз’яснення лікарем пацієнту сутності послуги, що надається, та можливих </a:t>
            </a:r>
            <a:r>
              <a:rPr lang="uk-UA" sz="2400" dirty="0" smtClean="0"/>
              <a:t>ризиків.</a:t>
            </a:r>
            <a:endParaRPr lang="uk-UA"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a:xfrm>
            <a:off x="539750" y="908050"/>
            <a:ext cx="8229600" cy="1008063"/>
          </a:xfrm>
        </p:spPr>
        <p:txBody>
          <a:bodyPr/>
          <a:lstStyle/>
          <a:p>
            <a:pPr eaLnBrk="1" hangingPunct="1"/>
            <a:r>
              <a:rPr lang="uk-UA" sz="3600" i="1" dirty="0"/>
              <a:t>Суб’єкти </a:t>
            </a:r>
            <a:r>
              <a:rPr lang="uk-UA" sz="3600" i="1" dirty="0" smtClean="0"/>
              <a:t>правовідносин</a:t>
            </a:r>
            <a:br>
              <a:rPr lang="uk-UA" sz="3600" i="1" dirty="0" smtClean="0"/>
            </a:br>
            <a:r>
              <a:rPr lang="uk-UA" sz="3600" i="1" dirty="0" smtClean="0"/>
              <a:t>надання </a:t>
            </a:r>
            <a:r>
              <a:rPr lang="uk-UA" sz="3600" i="1" dirty="0"/>
              <a:t>медичної допомоги</a:t>
            </a:r>
            <a:endParaRPr lang="ru-RU" sz="3600" b="1" dirty="0" smtClean="0"/>
          </a:p>
        </p:txBody>
      </p:sp>
      <p:sp>
        <p:nvSpPr>
          <p:cNvPr id="18434" name="Объект 2"/>
          <p:cNvSpPr>
            <a:spLocks noGrp="1"/>
          </p:cNvSpPr>
          <p:nvPr>
            <p:ph idx="1"/>
          </p:nvPr>
        </p:nvSpPr>
        <p:spPr>
          <a:xfrm>
            <a:off x="539552" y="2420888"/>
            <a:ext cx="8229600" cy="2952750"/>
          </a:xfrm>
          <a:extLst/>
        </p:spPr>
        <p:txBody>
          <a:bodyPr/>
          <a:lstStyle/>
          <a:p>
            <a:pPr algn="just" eaLnBrk="1" hangingPunct="1">
              <a:defRPr/>
            </a:pPr>
            <a:endParaRPr lang="uk-UA" sz="2000" dirty="0" smtClean="0"/>
          </a:p>
          <a:p>
            <a:pPr eaLnBrk="1" hangingPunct="1">
              <a:defRPr/>
            </a:pPr>
            <a:r>
              <a:rPr lang="uk-UA" sz="2400" dirty="0" smtClean="0"/>
              <a:t>1. Заклад охорони здоров</a:t>
            </a:r>
            <a:r>
              <a:rPr lang="en-US" sz="2400" dirty="0" smtClean="0"/>
              <a:t>’</a:t>
            </a:r>
            <a:r>
              <a:rPr lang="uk-UA" sz="2400" dirty="0" smtClean="0"/>
              <a:t>я </a:t>
            </a:r>
            <a:r>
              <a:rPr lang="uk-UA" sz="2000" dirty="0" smtClean="0"/>
              <a:t>(державі, комунальні, приватні)</a:t>
            </a:r>
            <a:r>
              <a:rPr lang="uk-UA" sz="2400" dirty="0" smtClean="0"/>
              <a:t> або приватно-практикуючий лікар, </a:t>
            </a:r>
            <a:r>
              <a:rPr lang="uk-UA" sz="2000" dirty="0" smtClean="0"/>
              <a:t>які</a:t>
            </a:r>
            <a:r>
              <a:rPr lang="en-US" sz="2000" dirty="0" smtClean="0"/>
              <a:t> </a:t>
            </a:r>
            <a:r>
              <a:rPr lang="ru-RU" sz="2000" dirty="0" err="1" smtClean="0"/>
              <a:t>надають</a:t>
            </a:r>
            <a:r>
              <a:rPr lang="ru-RU" sz="2000" dirty="0"/>
              <a:t> </a:t>
            </a:r>
            <a:r>
              <a:rPr lang="uk-UA" sz="2000" dirty="0" smtClean="0"/>
              <a:t>діагностичні</a:t>
            </a:r>
            <a:r>
              <a:rPr lang="uk-UA" sz="2000" dirty="0"/>
              <a:t>, профілактичні та лікувальні послуги</a:t>
            </a:r>
            <a:r>
              <a:rPr lang="uk-UA" sz="2000" dirty="0" smtClean="0"/>
              <a:t>.</a:t>
            </a:r>
          </a:p>
          <a:p>
            <a:pPr eaLnBrk="1" hangingPunct="1">
              <a:defRPr/>
            </a:pPr>
            <a:r>
              <a:rPr lang="uk-UA" sz="2400" dirty="0" smtClean="0"/>
              <a:t>2. Пацієнт </a:t>
            </a:r>
            <a:r>
              <a:rPr lang="uk-UA" sz="2400" dirty="0"/>
              <a:t>-</a:t>
            </a:r>
            <a:r>
              <a:rPr lang="uk-UA" sz="2400" dirty="0" smtClean="0"/>
              <a:t> </a:t>
            </a:r>
            <a:r>
              <a:rPr lang="uk-UA" sz="2400" dirty="0"/>
              <a:t>фізична </a:t>
            </a:r>
            <a:r>
              <a:rPr lang="uk-UA" sz="2400" dirty="0" smtClean="0"/>
              <a:t>особа, яка :</a:t>
            </a:r>
          </a:p>
          <a:p>
            <a:pPr eaLnBrk="1" hangingPunct="1">
              <a:defRPr/>
            </a:pPr>
            <a:r>
              <a:rPr lang="uk-UA" sz="2000" dirty="0" smtClean="0"/>
              <a:t>(а) </a:t>
            </a:r>
            <a:r>
              <a:rPr lang="uk-UA" sz="2000" dirty="0"/>
              <a:t>виявила бажання або дала згоду на надання їй медичних послуг лікувальним закладом, що здійснює необхідні медичні послуги (за винятком деяких випадків</a:t>
            </a:r>
            <a:r>
              <a:rPr lang="uk-UA" sz="2000" dirty="0" smtClean="0"/>
              <a:t>);</a:t>
            </a:r>
          </a:p>
          <a:p>
            <a:pPr eaLnBrk="1" hangingPunct="1">
              <a:defRPr/>
            </a:pPr>
            <a:r>
              <a:rPr lang="uk-UA" sz="2000" dirty="0" smtClean="0"/>
              <a:t>(б) </a:t>
            </a:r>
            <a:r>
              <a:rPr lang="uk-UA" sz="2000" dirty="0"/>
              <a:t>щодо особи, яка не досягла віку 14 років, а також особи, визнаної в </a:t>
            </a:r>
            <a:r>
              <a:rPr lang="uk-UA" sz="2000" dirty="0" smtClean="0"/>
              <a:t>установленому </a:t>
            </a:r>
            <a:r>
              <a:rPr lang="uk-UA" sz="2000" dirty="0"/>
              <a:t>законом порядку недієздатною, медичне втручання здійснюється за згодою їх законних представників</a:t>
            </a:r>
            <a:r>
              <a:rPr lang="uk-UA" sz="2000" dirty="0" smtClean="0"/>
              <a:t>;</a:t>
            </a:r>
          </a:p>
          <a:p>
            <a:pPr eaLnBrk="1" hangingPunct="1">
              <a:defRPr/>
            </a:pPr>
            <a:r>
              <a:rPr lang="uk-UA" sz="2000" dirty="0" smtClean="0"/>
              <a:t>(в) </a:t>
            </a:r>
            <a:r>
              <a:rPr lang="uk-UA" sz="2000" dirty="0"/>
              <a:t>за медичними показаннями потребує отримання медичної допомоги (за винятком деяких випадків).</a:t>
            </a:r>
          </a:p>
          <a:p>
            <a:pPr eaLnBrk="1" hangingPunct="1">
              <a:defRPr/>
            </a:pPr>
            <a:endParaRPr lang="uk-UA" sz="2400" dirty="0"/>
          </a:p>
          <a:p>
            <a:pPr marL="0" indent="0" eaLnBrk="1" hangingPunct="1">
              <a:buNone/>
              <a:defRPr/>
            </a:pPr>
            <a:endParaRPr lang="en-US" sz="2800" dirty="0" smtClean="0"/>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uk-UA" sz="4000" dirty="0" smtClean="0"/>
              <a:t/>
            </a:r>
            <a:br>
              <a:rPr lang="uk-UA" sz="4000" dirty="0" smtClean="0"/>
            </a:br>
            <a:r>
              <a:rPr lang="uk-UA" sz="4000" dirty="0" smtClean="0"/>
              <a:t>Підстави надання невідкладної медичної допомоги</a:t>
            </a:r>
            <a:endParaRPr lang="uk-UA" sz="4000" dirty="0" smtClean="0">
              <a:latin typeface="Arial" charset="0"/>
            </a:endParaRPr>
          </a:p>
        </p:txBody>
      </p:sp>
      <p:sp>
        <p:nvSpPr>
          <p:cNvPr id="6147" name="Rectangle 3"/>
          <p:cNvSpPr>
            <a:spLocks noGrp="1"/>
          </p:cNvSpPr>
          <p:nvPr>
            <p:ph type="body" idx="1"/>
          </p:nvPr>
        </p:nvSpPr>
        <p:spPr/>
        <p:txBody>
          <a:bodyPr/>
          <a:lstStyle/>
          <a:p>
            <a:pPr algn="just" eaLnBrk="1" hangingPunct="1">
              <a:lnSpc>
                <a:spcPct val="80000"/>
              </a:lnSpc>
              <a:buNone/>
            </a:pPr>
            <a:endParaRPr lang="uk-UA" sz="2000" dirty="0" smtClean="0"/>
          </a:p>
          <a:p>
            <a:pPr algn="just" eaLnBrk="1" hangingPunct="1">
              <a:lnSpc>
                <a:spcPct val="80000"/>
              </a:lnSpc>
              <a:buNone/>
            </a:pPr>
            <a:endParaRPr lang="uk-UA" sz="2400" dirty="0" smtClean="0"/>
          </a:p>
          <a:p>
            <a:pPr algn="just" eaLnBrk="1" hangingPunct="1">
              <a:lnSpc>
                <a:spcPct val="80000"/>
              </a:lnSpc>
              <a:buNone/>
            </a:pPr>
            <a:r>
              <a:rPr lang="uk-UA" sz="2400" dirty="0"/>
              <a:t> </a:t>
            </a:r>
            <a:r>
              <a:rPr lang="uk-UA" sz="2400" dirty="0" smtClean="0"/>
              <a:t>    1. У випадках надання невідкладної</a:t>
            </a:r>
            <a:r>
              <a:rPr lang="en-US" sz="2400" dirty="0" smtClean="0"/>
              <a:t> </a:t>
            </a:r>
            <a:r>
              <a:rPr lang="ru-RU" sz="2400" dirty="0" err="1" smtClean="0"/>
              <a:t>медично</a:t>
            </a:r>
            <a:r>
              <a:rPr lang="uk-UA" sz="2400" dirty="0" smtClean="0"/>
              <a:t>ї</a:t>
            </a:r>
            <a:r>
              <a:rPr lang="ru-RU" sz="2400" dirty="0" smtClean="0"/>
              <a:t> </a:t>
            </a:r>
            <a:r>
              <a:rPr lang="ru-RU" sz="2400" dirty="0" err="1" smtClean="0"/>
              <a:t>допомоги</a:t>
            </a:r>
            <a:r>
              <a:rPr lang="uk-UA" sz="2400" dirty="0" smtClean="0"/>
              <a:t>, </a:t>
            </a:r>
            <a:r>
              <a:rPr lang="uk-UA" sz="2400" dirty="0"/>
              <a:t>коли існує реальна загроза життю </a:t>
            </a:r>
            <a:r>
              <a:rPr lang="uk-UA" sz="2400" dirty="0" smtClean="0"/>
              <a:t>хворого (кома, параліч, порушення свідомості тощо), </a:t>
            </a:r>
            <a:r>
              <a:rPr lang="uk-UA" sz="2400" dirty="0"/>
              <a:t>згода хворого або його законних представників на медичне втручання не </a:t>
            </a:r>
            <a:r>
              <a:rPr lang="uk-UA" sz="2400" dirty="0" smtClean="0"/>
              <a:t>потрібна (п. 2 ст. 43 Основ законодавства України про охорону здоров</a:t>
            </a:r>
            <a:r>
              <a:rPr lang="en-US" sz="2400" dirty="0" smtClean="0"/>
              <a:t>’</a:t>
            </a:r>
            <a:r>
              <a:rPr lang="uk-UA" sz="2400" dirty="0" smtClean="0"/>
              <a:t>я).</a:t>
            </a:r>
            <a:endParaRPr lang="uk-UA" sz="2400" dirty="0"/>
          </a:p>
          <a:p>
            <a:pPr algn="just" eaLnBrk="1" hangingPunct="1">
              <a:lnSpc>
                <a:spcPct val="80000"/>
              </a:lnSpc>
              <a:buFont typeface="Arial" charset="0"/>
              <a:buNone/>
            </a:pPr>
            <a:endParaRPr lang="uk-UA"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pPr eaLnBrk="1" hangingPunct="1"/>
            <a:r>
              <a:rPr lang="ru-RU" sz="4000" dirty="0" err="1" smtClean="0"/>
              <a:t>Надання</a:t>
            </a:r>
            <a:r>
              <a:rPr lang="ru-RU" sz="4000" dirty="0" smtClean="0"/>
              <a:t> </a:t>
            </a:r>
            <a:r>
              <a:rPr lang="ru-RU" sz="4000" dirty="0" err="1" smtClean="0"/>
              <a:t>медично</a:t>
            </a:r>
            <a:r>
              <a:rPr lang="uk-UA" sz="4000" dirty="0" smtClean="0"/>
              <a:t>ї</a:t>
            </a:r>
            <a:r>
              <a:rPr lang="ru-RU" sz="4000" dirty="0" smtClean="0"/>
              <a:t> </a:t>
            </a:r>
            <a:r>
              <a:rPr lang="ru-RU" sz="4000" dirty="0" err="1" smtClean="0"/>
              <a:t>допомоги</a:t>
            </a:r>
            <a:r>
              <a:rPr lang="ru-RU" sz="4000" dirty="0" smtClean="0"/>
              <a:t> за об</a:t>
            </a:r>
            <a:r>
              <a:rPr lang="en-US" sz="4000" dirty="0" smtClean="0"/>
              <a:t>’</a:t>
            </a:r>
            <a:r>
              <a:rPr lang="ru-RU" sz="4000" dirty="0" err="1" smtClean="0"/>
              <a:t>єктивними</a:t>
            </a:r>
            <a:r>
              <a:rPr lang="ru-RU" sz="4000" dirty="0" smtClean="0"/>
              <a:t> </a:t>
            </a:r>
            <a:r>
              <a:rPr lang="ru-RU" sz="4000" dirty="0" err="1" smtClean="0"/>
              <a:t>показаннями</a:t>
            </a:r>
            <a:endParaRPr lang="uk-UA" sz="4000" dirty="0" smtClean="0"/>
          </a:p>
        </p:txBody>
      </p:sp>
      <p:sp>
        <p:nvSpPr>
          <p:cNvPr id="7171" name="Rectangle 3"/>
          <p:cNvSpPr>
            <a:spLocks noGrp="1"/>
          </p:cNvSpPr>
          <p:nvPr>
            <p:ph type="body" idx="1"/>
          </p:nvPr>
        </p:nvSpPr>
        <p:spPr/>
        <p:txBody>
          <a:bodyPr/>
          <a:lstStyle/>
          <a:p>
            <a:pPr algn="just" eaLnBrk="1" hangingPunct="1"/>
            <a:r>
              <a:rPr lang="uk-UA" dirty="0" smtClean="0"/>
              <a:t>1. Медична допомога надається за об</a:t>
            </a:r>
            <a:r>
              <a:rPr lang="en-US" dirty="0" smtClean="0"/>
              <a:t>’</a:t>
            </a:r>
            <a:r>
              <a:rPr lang="uk-UA" dirty="0" err="1" smtClean="0"/>
              <a:t>єктивними</a:t>
            </a:r>
            <a:r>
              <a:rPr lang="uk-UA" dirty="0" smtClean="0"/>
              <a:t> показаннями необхідності такої допомоги (якщо пацієнт хворий).</a:t>
            </a:r>
          </a:p>
          <a:p>
            <a:pPr algn="just" eaLnBrk="1" hangingPunct="1"/>
            <a:r>
              <a:rPr lang="uk-UA" dirty="0" smtClean="0"/>
              <a:t>2. Медична допомога </a:t>
            </a:r>
            <a:r>
              <a:rPr lang="uk-UA" dirty="0"/>
              <a:t>за відсутності об’єктивних медичних </a:t>
            </a:r>
            <a:r>
              <a:rPr lang="uk-UA" dirty="0" smtClean="0"/>
              <a:t>показань</a:t>
            </a:r>
            <a:r>
              <a:rPr lang="en-US" dirty="0" smtClean="0"/>
              <a:t>:</a:t>
            </a:r>
            <a:endParaRPr lang="uk-UA" dirty="0"/>
          </a:p>
          <a:p>
            <a:pPr algn="just" eaLnBrk="1" hangingPunct="1"/>
            <a:r>
              <a:rPr lang="uk-UA" sz="2400" dirty="0" smtClean="0"/>
              <a:t>профілактичні </a:t>
            </a:r>
            <a:r>
              <a:rPr lang="uk-UA" sz="2400" dirty="0"/>
              <a:t>заходи (обов’язкові профілактичні огляди окремих категорій осіб, добровільні профілактичні огляди </a:t>
            </a:r>
            <a:r>
              <a:rPr lang="uk-UA" sz="2400" dirty="0" smtClean="0"/>
              <a:t>тощо)</a:t>
            </a:r>
            <a:r>
              <a:rPr lang="en-US" sz="2400" dirty="0" smtClean="0"/>
              <a:t>;</a:t>
            </a:r>
            <a:endParaRPr lang="ru-RU" sz="2400" dirty="0" smtClean="0"/>
          </a:p>
          <a:p>
            <a:pPr algn="just" eaLnBrk="1" hangingPunct="1"/>
            <a:r>
              <a:rPr lang="uk-UA" sz="2400" dirty="0" smtClean="0"/>
              <a:t>пластичні </a:t>
            </a:r>
            <a:r>
              <a:rPr lang="uk-UA" sz="2400" dirty="0"/>
              <a:t>операції і подібні до них медичні втручання, які </a:t>
            </a:r>
            <a:r>
              <a:rPr lang="uk-UA" sz="2400" dirty="0" smtClean="0"/>
              <a:t>здійснюються зазвичай </a:t>
            </a:r>
            <a:r>
              <a:rPr lang="uk-UA" sz="2400" dirty="0"/>
              <a:t>естетичними показаннями, </a:t>
            </a:r>
            <a:r>
              <a:rPr lang="uk-UA" sz="2400" dirty="0" smtClean="0"/>
              <a:t>а не </a:t>
            </a:r>
            <a:r>
              <a:rPr lang="uk-UA" sz="2400" dirty="0"/>
              <a:t>медичними</a:t>
            </a:r>
            <a:endParaRPr lang="uk-UA"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539750" y="836613"/>
            <a:ext cx="8229600" cy="1296987"/>
          </a:xfrm>
        </p:spPr>
        <p:txBody>
          <a:bodyPr/>
          <a:lstStyle/>
          <a:p>
            <a:pPr eaLnBrk="1" hangingPunct="1"/>
            <a:r>
              <a:rPr lang="ru-RU" sz="3600" dirty="0" err="1" smtClean="0"/>
              <a:t>Поняття</a:t>
            </a:r>
            <a:r>
              <a:rPr lang="ru-RU" sz="3600" dirty="0" smtClean="0"/>
              <a:t> та </a:t>
            </a:r>
            <a:r>
              <a:rPr lang="ru-RU" sz="3600" dirty="0" err="1" smtClean="0"/>
              <a:t>ознаки</a:t>
            </a:r>
            <a:r>
              <a:rPr lang="ru-RU" sz="3600" dirty="0" smtClean="0"/>
              <a:t> договору про </a:t>
            </a:r>
            <a:r>
              <a:rPr lang="ru-RU" sz="3600" dirty="0" err="1" smtClean="0"/>
              <a:t>надання</a:t>
            </a:r>
            <a:r>
              <a:rPr lang="ru-RU" sz="3600" dirty="0" smtClean="0"/>
              <a:t> </a:t>
            </a:r>
            <a:r>
              <a:rPr lang="ru-RU" sz="3600" dirty="0" err="1" smtClean="0"/>
              <a:t>медичних</a:t>
            </a:r>
            <a:r>
              <a:rPr lang="ru-RU" sz="3600" dirty="0" smtClean="0"/>
              <a:t> </a:t>
            </a:r>
            <a:r>
              <a:rPr lang="ru-RU" sz="3600" dirty="0" err="1" smtClean="0"/>
              <a:t>послуг</a:t>
            </a:r>
            <a:endParaRPr lang="uk-UA" sz="3600" dirty="0" smtClean="0"/>
          </a:p>
        </p:txBody>
      </p:sp>
      <p:sp>
        <p:nvSpPr>
          <p:cNvPr id="2" name="Прямоугольник 1"/>
          <p:cNvSpPr/>
          <p:nvPr/>
        </p:nvSpPr>
        <p:spPr>
          <a:xfrm>
            <a:off x="827584" y="2636912"/>
            <a:ext cx="7848872" cy="5509200"/>
          </a:xfrm>
          <a:prstGeom prst="rect">
            <a:avLst/>
          </a:prstGeom>
        </p:spPr>
        <p:txBody>
          <a:bodyPr wrap="square">
            <a:spAutoFit/>
          </a:bodyPr>
          <a:lstStyle/>
          <a:p>
            <a:pPr marL="514350" indent="-514350" algn="just" hangingPunct="0">
              <a:buAutoNum type="arabicPeriod"/>
            </a:pPr>
            <a:r>
              <a:rPr lang="uk-UA" sz="2800" dirty="0" smtClean="0"/>
              <a:t>За договором </a:t>
            </a:r>
            <a:r>
              <a:rPr lang="uk-UA" sz="2800" dirty="0"/>
              <a:t>про надання медичних послуг одна сторона (</a:t>
            </a:r>
            <a:r>
              <a:rPr lang="uk-UA" sz="2800" dirty="0" smtClean="0"/>
              <a:t>медичний заклад, приватно-практикуючий лікар</a:t>
            </a:r>
            <a:r>
              <a:rPr lang="uk-UA" sz="2800" dirty="0"/>
              <a:t>) зобов’язується надати, а інша сторона (пацієнт) – прийняти та оплатити оплатні послуги, спрямовані на покращення і підтримання здоров’я пацієнта, відповідно до умов договору</a:t>
            </a:r>
            <a:r>
              <a:rPr lang="uk-UA" sz="2800" dirty="0" smtClean="0"/>
              <a:t>.</a:t>
            </a:r>
          </a:p>
          <a:p>
            <a:pPr algn="just" hangingPunct="0"/>
            <a:r>
              <a:rPr lang="ru-RU" sz="2800" dirty="0" smtClean="0"/>
              <a:t>2.    </a:t>
            </a:r>
            <a:r>
              <a:rPr lang="ru-RU" sz="2800" dirty="0" err="1" smtClean="0"/>
              <a:t>Цей</a:t>
            </a:r>
            <a:r>
              <a:rPr lang="ru-RU" sz="2800" dirty="0" smtClean="0"/>
              <a:t> догов</a:t>
            </a:r>
            <a:r>
              <a:rPr lang="uk-UA" sz="2800" dirty="0" smtClean="0"/>
              <a:t>і</a:t>
            </a:r>
            <a:r>
              <a:rPr lang="ru-RU" sz="2800" dirty="0" smtClean="0"/>
              <a:t>р </a:t>
            </a:r>
            <a:r>
              <a:rPr lang="ru-RU" sz="2800" dirty="0" err="1" smtClean="0"/>
              <a:t>консенсуальний</a:t>
            </a:r>
            <a:r>
              <a:rPr lang="ru-RU" sz="2800" dirty="0" smtClean="0"/>
              <a:t>, </a:t>
            </a:r>
            <a:r>
              <a:rPr lang="ru-RU" sz="2800" dirty="0" err="1" smtClean="0"/>
              <a:t>двосторонн</a:t>
            </a:r>
            <a:r>
              <a:rPr lang="uk-UA" sz="2800" dirty="0" smtClean="0"/>
              <a:t>і</a:t>
            </a:r>
            <a:r>
              <a:rPr lang="ru-RU" sz="2800" dirty="0" smtClean="0"/>
              <a:t>й, </a:t>
            </a:r>
            <a:r>
              <a:rPr lang="ru-RU" sz="2800" dirty="0" err="1" smtClean="0"/>
              <a:t>оплатний</a:t>
            </a:r>
            <a:r>
              <a:rPr lang="ru-RU" sz="2800" dirty="0" smtClean="0"/>
              <a:t>, </a:t>
            </a:r>
            <a:r>
              <a:rPr lang="ru-RU" sz="2800" dirty="0" err="1" smtClean="0"/>
              <a:t>ризиковий</a:t>
            </a:r>
            <a:r>
              <a:rPr lang="ru-RU" sz="2800" dirty="0" smtClean="0"/>
              <a:t>, </a:t>
            </a:r>
            <a:r>
              <a:rPr lang="uk-UA" sz="2800" dirty="0" smtClean="0"/>
              <a:t>про надання послуг </a:t>
            </a:r>
            <a:r>
              <a:rPr lang="uk-UA" sz="2000" dirty="0" smtClean="0"/>
              <a:t>(поширюються положення глави </a:t>
            </a:r>
            <a:r>
              <a:rPr lang="uk-UA" sz="2000" dirty="0"/>
              <a:t>63 ЦК України </a:t>
            </a:r>
            <a:r>
              <a:rPr lang="ru-RU" sz="2000" dirty="0"/>
              <a:t>«</a:t>
            </a:r>
            <a:r>
              <a:rPr lang="ru-RU" sz="2000" dirty="0" err="1"/>
              <a:t>Послуги</a:t>
            </a:r>
            <a:r>
              <a:rPr lang="ru-RU" sz="2000" dirty="0"/>
              <a:t>. </a:t>
            </a:r>
            <a:r>
              <a:rPr lang="ru-RU" sz="2000" dirty="0" err="1"/>
              <a:t>Загальні</a:t>
            </a:r>
            <a:r>
              <a:rPr lang="ru-RU" sz="2000" dirty="0"/>
              <a:t> </a:t>
            </a:r>
            <a:r>
              <a:rPr lang="ru-RU" sz="2000" dirty="0" err="1"/>
              <a:t>положення</a:t>
            </a:r>
            <a:r>
              <a:rPr lang="ru-RU" sz="2000" dirty="0"/>
              <a:t>» (</a:t>
            </a:r>
            <a:r>
              <a:rPr lang="ru-RU" sz="2000" dirty="0" err="1"/>
              <a:t>статті</a:t>
            </a:r>
            <a:r>
              <a:rPr lang="ru-RU" sz="2000" dirty="0"/>
              <a:t> 901–907</a:t>
            </a:r>
            <a:r>
              <a:rPr lang="uk-UA" sz="2000" dirty="0" smtClean="0"/>
              <a:t>).</a:t>
            </a:r>
          </a:p>
          <a:p>
            <a:pPr algn="just" hangingPunct="0"/>
            <a:r>
              <a:rPr lang="ru-RU" sz="2000" dirty="0" smtClean="0"/>
              <a:t>3. </a:t>
            </a:r>
            <a:r>
              <a:rPr lang="uk-UA" sz="2000" dirty="0"/>
              <a:t>Обсяг і</a:t>
            </a:r>
            <a:r>
              <a:rPr lang="uk-UA" sz="2000" dirty="0" smtClean="0"/>
              <a:t> результат медичних </a:t>
            </a:r>
            <a:r>
              <a:rPr lang="uk-UA" sz="2000" dirty="0"/>
              <a:t>дій (вибір способів і методів лікування) </a:t>
            </a:r>
            <a:r>
              <a:rPr lang="uk-UA" sz="2000" dirty="0" smtClean="0"/>
              <a:t>зумовлений </a:t>
            </a:r>
            <a:r>
              <a:rPr lang="uk-UA" sz="2000" dirty="0"/>
              <a:t>залежністю такого набору дій від стану здоров’я, анатомічних та фізіологічних особливостей </a:t>
            </a:r>
            <a:r>
              <a:rPr lang="uk-UA" sz="2000" dirty="0" smtClean="0"/>
              <a:t>пацієнта.</a:t>
            </a:r>
            <a:endParaRPr lang="uk-UA"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Якість</a:t>
            </a:r>
            <a:r>
              <a:rPr lang="ru-RU" dirty="0" smtClean="0"/>
              <a:t> </a:t>
            </a:r>
            <a:r>
              <a:rPr lang="ru-RU" dirty="0" err="1" smtClean="0"/>
              <a:t>надання</a:t>
            </a:r>
            <a:r>
              <a:rPr lang="ru-RU" dirty="0"/>
              <a:t/>
            </a:r>
            <a:br>
              <a:rPr lang="ru-RU" dirty="0"/>
            </a:br>
            <a:r>
              <a:rPr lang="ru-RU" dirty="0" err="1" smtClean="0"/>
              <a:t>медично</a:t>
            </a:r>
            <a:r>
              <a:rPr lang="uk-UA" dirty="0" smtClean="0"/>
              <a:t>ї</a:t>
            </a:r>
            <a:r>
              <a:rPr lang="ru-RU" dirty="0" smtClean="0"/>
              <a:t> </a:t>
            </a:r>
            <a:r>
              <a:rPr lang="ru-RU" dirty="0" err="1" smtClean="0"/>
              <a:t>допомоги</a:t>
            </a:r>
            <a:endParaRPr lang="uk-UA" dirty="0"/>
          </a:p>
        </p:txBody>
      </p:sp>
      <p:sp>
        <p:nvSpPr>
          <p:cNvPr id="3" name="Объект 2"/>
          <p:cNvSpPr>
            <a:spLocks noGrp="1"/>
          </p:cNvSpPr>
          <p:nvPr>
            <p:ph idx="1"/>
          </p:nvPr>
        </p:nvSpPr>
        <p:spPr/>
        <p:txBody>
          <a:bodyPr/>
          <a:lstStyle/>
          <a:p>
            <a:pPr marL="457200" lvl="8" indent="-457200" algn="just" eaLnBrk="0" fontAlgn="base" hangingPunct="0">
              <a:spcAft>
                <a:spcPct val="0"/>
              </a:spcAft>
              <a:buAutoNum type="arabicPeriod"/>
            </a:pPr>
            <a:r>
              <a:rPr lang="uk-UA" sz="2400" dirty="0" smtClean="0"/>
              <a:t>Якість </a:t>
            </a:r>
            <a:r>
              <a:rPr lang="uk-UA" sz="2400" dirty="0"/>
              <a:t>медичної допомоги</a:t>
            </a:r>
            <a:r>
              <a:rPr lang="ru-RU" sz="2400" dirty="0"/>
              <a:t> </a:t>
            </a:r>
            <a:r>
              <a:rPr lang="ru-RU" sz="2400" dirty="0" err="1" smtClean="0"/>
              <a:t>має</a:t>
            </a:r>
            <a:r>
              <a:rPr lang="ru-RU" sz="2400" dirty="0" smtClean="0"/>
              <a:t> </a:t>
            </a:r>
            <a:r>
              <a:rPr lang="ru-RU" sz="2400" dirty="0" err="1" smtClean="0"/>
              <a:t>відпов</a:t>
            </a:r>
            <a:r>
              <a:rPr lang="uk-UA" sz="2400" dirty="0" smtClean="0"/>
              <a:t>і</a:t>
            </a:r>
            <a:r>
              <a:rPr lang="ru-RU" sz="2400" dirty="0" err="1" smtClean="0"/>
              <a:t>дати</a:t>
            </a:r>
            <a:r>
              <a:rPr lang="ru-RU" sz="2400" dirty="0" smtClean="0"/>
              <a:t> </a:t>
            </a:r>
            <a:r>
              <a:rPr lang="uk-UA" sz="2400" dirty="0" smtClean="0"/>
              <a:t>потребам </a:t>
            </a:r>
            <a:r>
              <a:rPr lang="uk-UA" sz="2400" dirty="0"/>
              <a:t>пацієнта (населення), його очікуванням, сучасному рівню медичної техніки та </a:t>
            </a:r>
            <a:r>
              <a:rPr lang="uk-UA" sz="2400" dirty="0" smtClean="0"/>
              <a:t>технології.</a:t>
            </a:r>
            <a:endParaRPr lang="uk-UA" sz="2000" dirty="0" smtClean="0"/>
          </a:p>
          <a:p>
            <a:pPr marL="0" indent="0" algn="just">
              <a:buNone/>
            </a:pPr>
            <a:r>
              <a:rPr lang="ru-RU" sz="2400" dirty="0" smtClean="0"/>
              <a:t>2. </a:t>
            </a:r>
            <a:r>
              <a:rPr lang="ru-RU" sz="2400" dirty="0" err="1" smtClean="0"/>
              <a:t>Якість</a:t>
            </a:r>
            <a:r>
              <a:rPr lang="ru-RU" sz="2400" dirty="0" smtClean="0"/>
              <a:t> </a:t>
            </a:r>
            <a:r>
              <a:rPr lang="ru-RU" sz="2400" dirty="0" err="1" smtClean="0"/>
              <a:t>медичної</a:t>
            </a:r>
            <a:r>
              <a:rPr lang="ru-RU" sz="2400" dirty="0" smtClean="0"/>
              <a:t> </a:t>
            </a:r>
            <a:r>
              <a:rPr lang="ru-RU" sz="2400" dirty="0" err="1" smtClean="0"/>
              <a:t>допомоги</a:t>
            </a:r>
            <a:r>
              <a:rPr lang="ru-RU" sz="2400" dirty="0" smtClean="0"/>
              <a:t> </a:t>
            </a:r>
            <a:r>
              <a:rPr lang="ru-RU" sz="2400" dirty="0" err="1" smtClean="0"/>
              <a:t>визнача</a:t>
            </a:r>
            <a:r>
              <a:rPr lang="uk-UA" sz="2400" dirty="0" err="1" smtClean="0"/>
              <a:t>ється</a:t>
            </a:r>
            <a:r>
              <a:rPr lang="uk-UA" sz="2400" dirty="0" smtClean="0"/>
              <a:t> галузевим стандартом </a:t>
            </a:r>
            <a:r>
              <a:rPr lang="uk-UA" sz="2400" dirty="0"/>
              <a:t>у сфері охорони здоров’я – </a:t>
            </a:r>
            <a:r>
              <a:rPr lang="uk-UA" sz="2400" dirty="0" smtClean="0"/>
              <a:t>стандартом </a:t>
            </a:r>
            <a:r>
              <a:rPr lang="uk-UA" sz="2400" dirty="0"/>
              <a:t>медичної допомоги (медичного стандарту), що являє собою показник (індикатор) якості надання медичної допомоги відповідного виду, які розробляються  з урахуванням сучасного рівня розвитку медичної науки і </a:t>
            </a:r>
            <a:r>
              <a:rPr lang="uk-UA" sz="2400" dirty="0" smtClean="0"/>
              <a:t>практики </a:t>
            </a:r>
            <a:r>
              <a:rPr lang="ru-RU" sz="2000" dirty="0" smtClean="0"/>
              <a:t>(ст. 14-1 </a:t>
            </a:r>
            <a:r>
              <a:rPr lang="uk-UA" sz="2000" dirty="0" smtClean="0"/>
              <a:t>Основ законодавства України про охорону здоров’я).</a:t>
            </a:r>
          </a:p>
          <a:p>
            <a:pPr marL="0" indent="0" algn="just">
              <a:buNone/>
            </a:pPr>
            <a:r>
              <a:rPr lang="uk-UA" sz="2400" dirty="0" smtClean="0"/>
              <a:t>3. Якість медичної допомоги – це належне (відповідно до стандартів, клінічних протоколів) проведення всіх заходів, які є безпечними, раціональними, прийнятними під кутом зору коштів, що використовуються в цьому суспільстві, і впливають на смертність, захворюваність, інвалідність.</a:t>
            </a:r>
          </a:p>
          <a:p>
            <a:pPr marL="0" indent="0" algn="just">
              <a:buNone/>
            </a:pPr>
            <a:r>
              <a:rPr lang="uk-UA" sz="2000" dirty="0" smtClean="0"/>
              <a:t>(Порядок </a:t>
            </a:r>
            <a:r>
              <a:rPr lang="uk-UA" sz="2000" dirty="0"/>
              <a:t>контролю та управління якістю медичної допомоги, </a:t>
            </a:r>
            <a:r>
              <a:rPr lang="uk-UA" sz="2000" dirty="0" smtClean="0"/>
              <a:t>затверджений </a:t>
            </a:r>
            <a:r>
              <a:rPr lang="uk-UA" sz="2000" dirty="0"/>
              <a:t>Наказом </a:t>
            </a:r>
            <a:r>
              <a:rPr lang="uk-UA" sz="2000" dirty="0" smtClean="0"/>
              <a:t>МОЗ </a:t>
            </a:r>
            <a:r>
              <a:rPr lang="uk-UA" sz="2000" dirty="0"/>
              <a:t>України від 23.03.2009 р</a:t>
            </a:r>
            <a:r>
              <a:rPr lang="uk-UA" sz="2000" dirty="0" smtClean="0"/>
              <a:t>.)</a:t>
            </a:r>
          </a:p>
          <a:p>
            <a:pPr marL="0" indent="0" algn="just">
              <a:buNone/>
            </a:pPr>
            <a:r>
              <a:rPr lang="uk-UA" sz="2400" dirty="0" smtClean="0"/>
              <a:t>4. Нормативи </a:t>
            </a:r>
            <a:r>
              <a:rPr lang="uk-UA" sz="2400" dirty="0"/>
              <a:t>надання медичної допомоги дорослому населенню в амбулаторно-поліклінічних закладах </a:t>
            </a:r>
            <a:r>
              <a:rPr lang="uk-UA" sz="2400" dirty="0" smtClean="0"/>
              <a:t>визначаються за </a:t>
            </a:r>
            <a:r>
              <a:rPr lang="uk-UA" sz="2400" dirty="0"/>
              <a:t>окремими спеціальностями, </a:t>
            </a:r>
            <a:r>
              <a:rPr lang="uk-UA" sz="2400" dirty="0" smtClean="0"/>
              <a:t>з дотриманням всіх етапів </a:t>
            </a:r>
            <a:r>
              <a:rPr lang="uk-UA" sz="2400" dirty="0"/>
              <a:t>надання послуг, </a:t>
            </a:r>
            <a:r>
              <a:rPr lang="uk-UA" sz="2400" dirty="0" smtClean="0"/>
              <a:t>препаратів </a:t>
            </a:r>
            <a:r>
              <a:rPr lang="uk-UA" sz="2400" dirty="0"/>
              <a:t>того чи іншого роду та ін</a:t>
            </a:r>
            <a:r>
              <a:rPr lang="uk-UA" sz="2400" dirty="0" smtClean="0"/>
              <a:t>. </a:t>
            </a:r>
            <a:r>
              <a:rPr lang="uk-UA" sz="2000" dirty="0" smtClean="0"/>
              <a:t>(Наказ МОЗ України «Про затвердження нормативів надання медичної допомоги та показників якості медичної допомоги» від 28.12.2002 р. № 507).</a:t>
            </a:r>
            <a:endParaRPr lang="uk-UA" sz="2000" dirty="0"/>
          </a:p>
          <a:p>
            <a:pPr marL="0" indent="0" algn="just">
              <a:buNone/>
            </a:pPr>
            <a:endParaRPr lang="uk-UA" sz="2000" dirty="0"/>
          </a:p>
        </p:txBody>
      </p:sp>
    </p:spTree>
    <p:extLst>
      <p:ext uri="{BB962C8B-B14F-4D97-AF65-F5344CB8AC3E}">
        <p14:creationId xmlns:p14="http://schemas.microsoft.com/office/powerpoint/2010/main" val="2851290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Гарантованість </a:t>
            </a:r>
            <a:r>
              <a:rPr lang="uk-UA" b="1" dirty="0" smtClean="0"/>
              <a:t>результатів </a:t>
            </a:r>
            <a:r>
              <a:rPr lang="uk-UA" b="1" dirty="0"/>
              <a:t>медичного </a:t>
            </a:r>
            <a:r>
              <a:rPr lang="uk-UA" b="1" dirty="0" smtClean="0"/>
              <a:t>втручання</a:t>
            </a:r>
            <a:endParaRPr lang="uk-UA" dirty="0"/>
          </a:p>
        </p:txBody>
      </p:sp>
      <p:sp>
        <p:nvSpPr>
          <p:cNvPr id="3" name="Объект 2"/>
          <p:cNvSpPr>
            <a:spLocks noGrp="1"/>
          </p:cNvSpPr>
          <p:nvPr>
            <p:ph idx="1"/>
          </p:nvPr>
        </p:nvSpPr>
        <p:spPr/>
        <p:txBody>
          <a:bodyPr/>
          <a:lstStyle/>
          <a:p>
            <a:pPr marL="4114800" lvl="8" indent="-457200" algn="just">
              <a:buAutoNum type="arabicPeriod"/>
            </a:pPr>
            <a:r>
              <a:rPr lang="uk-UA" sz="2400" dirty="0" smtClean="0"/>
              <a:t>Лікар </a:t>
            </a:r>
            <a:r>
              <a:rPr lang="uk-UA" sz="2400" dirty="0"/>
              <a:t>не може гарантувати </a:t>
            </a:r>
            <a:r>
              <a:rPr lang="uk-UA" sz="2400" dirty="0" smtClean="0"/>
              <a:t>майбутній </a:t>
            </a:r>
            <a:r>
              <a:rPr lang="uk-UA" sz="2400" dirty="0"/>
              <a:t>медичний </a:t>
            </a:r>
            <a:r>
              <a:rPr lang="uk-UA" sz="2400" dirty="0" smtClean="0"/>
              <a:t>результат.</a:t>
            </a:r>
          </a:p>
          <a:p>
            <a:pPr marL="3657600" lvl="8" indent="0" algn="just">
              <a:buNone/>
            </a:pPr>
            <a:r>
              <a:rPr lang="uk-UA" sz="2400" dirty="0" smtClean="0"/>
              <a:t>2. </a:t>
            </a:r>
            <a:r>
              <a:rPr lang="uk-UA" sz="2400" dirty="0"/>
              <a:t>М</a:t>
            </a:r>
            <a:r>
              <a:rPr lang="uk-UA" sz="2400" dirty="0" smtClean="0"/>
              <a:t>ета </a:t>
            </a:r>
            <a:r>
              <a:rPr lang="uk-UA" sz="2400" dirty="0"/>
              <a:t>зобов’язань з надання медичних </a:t>
            </a:r>
            <a:r>
              <a:rPr lang="uk-UA" sz="2400" dirty="0" smtClean="0"/>
              <a:t>послуг </a:t>
            </a:r>
            <a:r>
              <a:rPr lang="uk-UA" sz="2400" dirty="0"/>
              <a:t>полягає не у спрямованості зобов’язання на досягнення результату, а передбачає виключно докладання максимальних зусиль до його досягнення</a:t>
            </a:r>
            <a:r>
              <a:rPr lang="uk-UA" sz="2400" dirty="0" smtClean="0"/>
              <a:t>.</a:t>
            </a:r>
          </a:p>
          <a:p>
            <a:pPr marL="3657600" lvl="8" indent="0" algn="just">
              <a:buNone/>
            </a:pPr>
            <a:r>
              <a:rPr lang="uk-UA" sz="2400" dirty="0" smtClean="0"/>
              <a:t>3. Умови договору про гарантованість медичного втручання </a:t>
            </a:r>
            <a:r>
              <a:rPr lang="uk-UA" sz="2400" dirty="0"/>
              <a:t>є</a:t>
            </a:r>
            <a:r>
              <a:rPr lang="uk-UA" sz="2400" dirty="0" smtClean="0"/>
              <a:t> нікчемними</a:t>
            </a:r>
            <a:endParaRPr lang="uk-UA" sz="2400" dirty="0"/>
          </a:p>
          <a:p>
            <a:pPr marL="3657600" lvl="8" indent="0" algn="just">
              <a:buNone/>
            </a:pPr>
            <a:endParaRPr lang="uk-UA" sz="2400" dirty="0" smtClean="0"/>
          </a:p>
        </p:txBody>
      </p:sp>
    </p:spTree>
    <p:extLst>
      <p:ext uri="{BB962C8B-B14F-4D97-AF65-F5344CB8AC3E}">
        <p14:creationId xmlns:p14="http://schemas.microsoft.com/office/powerpoint/2010/main" val="2944263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1029</TotalTime>
  <Words>1385</Words>
  <Application>Microsoft Office PowerPoint</Application>
  <PresentationFormat>Экран (4:3)</PresentationFormat>
  <Paragraphs>75</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Договiрна i делiктна вiдповiдальнiсть у сферi охорони здоров’я</vt:lpstr>
      <vt:lpstr>Поняття і види правовідносин в сфері охорони здоров’я</vt:lpstr>
      <vt:lpstr>Підстави правовідносин надання медичної допомоги </vt:lpstr>
      <vt:lpstr>Суб’єкти правовідносин надання медичної допомоги</vt:lpstr>
      <vt:lpstr> Підстави надання невідкладної медичної допомоги</vt:lpstr>
      <vt:lpstr>Надання медичної допомоги за об’єктивними показаннями</vt:lpstr>
      <vt:lpstr>Поняття та ознаки договору про надання медичних послуг</vt:lpstr>
      <vt:lpstr>Якість надання медичної допомоги</vt:lpstr>
      <vt:lpstr>Гарантованість результатів медичного втручання</vt:lpstr>
      <vt:lpstr>  </vt:lpstr>
      <vt:lpstr>Укладення договору про надання медичної послуги</vt:lpstr>
      <vt:lpstr>Інформована згода пацієнта на медичне втручання</vt:lpstr>
      <vt:lpstr>Медична таємниця</vt:lpstr>
      <vt:lpstr>Особливості цивільно-правової відповідальності з надання медичної допомоги</vt:lpstr>
      <vt:lpstr>Дякую за увагу!</vt:lpstr>
    </vt:vector>
  </TitlesOfParts>
  <Company>Liga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international academic groups in modernizing private law in Europe.</dc:title>
  <dc:creator>Отраднова Олеся Александровна</dc:creator>
  <cp:lastModifiedBy>Роман</cp:lastModifiedBy>
  <cp:revision>134</cp:revision>
  <dcterms:created xsi:type="dcterms:W3CDTF">2011-08-09T15:38:36Z</dcterms:created>
  <dcterms:modified xsi:type="dcterms:W3CDTF">2013-03-14T12:24:08Z</dcterms:modified>
</cp:coreProperties>
</file>