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5" r:id="rId8"/>
    <p:sldId id="266" r:id="rId9"/>
    <p:sldId id="261" r:id="rId10"/>
    <p:sldId id="262" r:id="rId11"/>
    <p:sldId id="263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70D3D26-A855-4CF4-828F-C61F26873390}" type="datetimeFigureOut">
              <a:rPr lang="ru-RU"/>
              <a:pPr>
                <a:defRPr/>
              </a:pPr>
              <a:t>07.12.2011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1EF2262-F738-4454-BDC7-62C867FE98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0C7BE-19B3-4338-B818-3848DDF86DC7}" type="datetimeFigureOut">
              <a:rPr lang="ru-RU"/>
              <a:pPr>
                <a:defRPr/>
              </a:pPr>
              <a:t>07.12.2011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98E5F-01F0-48B5-BA6D-EA722DD668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B3AC8-EAC7-4255-824A-E948233E48BB}" type="datetimeFigureOut">
              <a:rPr lang="ru-RU"/>
              <a:pPr>
                <a:defRPr/>
              </a:pPr>
              <a:t>07.12.2011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27703-9A16-403E-B21F-AA9A66CBFA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B5F76-CFC3-4561-9C32-FDFF60C0DF86}" type="datetimeFigureOut">
              <a:rPr lang="ru-RU"/>
              <a:pPr>
                <a:defRPr/>
              </a:pPr>
              <a:t>07.12.2011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2F35A-6D41-4437-90AE-E4C4596520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408C099-136E-4B24-BCBC-293BE0A4BB05}" type="datetimeFigureOut">
              <a:rPr lang="ru-RU"/>
              <a:pPr>
                <a:defRPr/>
              </a:pPr>
              <a:t>07.12.2011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9C9834F-BB42-4D21-8137-83FD620EF2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8881E73-8678-473E-B08A-DB503582D100}" type="datetimeFigureOut">
              <a:rPr lang="ru-RU"/>
              <a:pPr>
                <a:defRPr/>
              </a:pPr>
              <a:t>07.12.2011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F60C7A5-899F-4B74-9309-C14664EA5F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8493E02-0603-4156-9064-9B9A84C48AE1}" type="datetimeFigureOut">
              <a:rPr lang="ru-RU"/>
              <a:pPr>
                <a:defRPr/>
              </a:pPr>
              <a:t>07.12.2011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A95AF31-DF91-4D1B-A253-61B097569C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1307649-6E4D-4260-930C-D7E9FDFD7DE7}" type="datetimeFigureOut">
              <a:rPr lang="ru-RU"/>
              <a:pPr>
                <a:defRPr/>
              </a:pPr>
              <a:t>07.12.2011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9BA2FB6-E6E9-41AA-8B82-B5903A393B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762EF-BF43-4A60-85A3-CD6D27D277CE}" type="datetimeFigureOut">
              <a:rPr lang="ru-RU"/>
              <a:pPr>
                <a:defRPr/>
              </a:pPr>
              <a:t>07.12.2011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E5207-5D11-440D-A3DB-C33EE4A959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8430F08-9C60-4386-8DA1-9234FBB0F699}" type="datetimeFigureOut">
              <a:rPr lang="ru-RU"/>
              <a:pPr>
                <a:defRPr/>
              </a:pPr>
              <a:t>07.12.2011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B0AE3EE-67CB-4EEE-BBC9-D8D1903218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олилиния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A6BE6E2-BF56-4E17-A2C7-DE17DA1AED5E}" type="datetimeFigureOut">
              <a:rPr lang="ru-RU"/>
              <a:pPr>
                <a:defRPr/>
              </a:pPr>
              <a:t>07.12.2011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6AEBD94-0961-4ECE-A3BD-7D279A8A69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2385CCFA-3B35-48B9-9ABD-CCE1CC0B0FFE}" type="datetimeFigureOut">
              <a:rPr lang="ru-RU"/>
              <a:pPr>
                <a:defRPr/>
              </a:pPr>
              <a:t>07.12.2011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55A69640-70A0-4B6D-8070-8E8ABA6324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0" r:id="rId2"/>
    <p:sldLayoutId id="2147483732" r:id="rId3"/>
    <p:sldLayoutId id="2147483733" r:id="rId4"/>
    <p:sldLayoutId id="2147483734" r:id="rId5"/>
    <p:sldLayoutId id="2147483735" r:id="rId6"/>
    <p:sldLayoutId id="2147483729" r:id="rId7"/>
    <p:sldLayoutId id="2147483736" r:id="rId8"/>
    <p:sldLayoutId id="2147483737" r:id="rId9"/>
    <p:sldLayoutId id="2147483728" r:id="rId10"/>
    <p:sldLayoutId id="214748372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06576"/>
            <a:ext cx="7772400" cy="1829761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sz="3100" dirty="0" smtClean="0"/>
              <a:t>ПРАВОВАЯ ОХРАНА ОБЪЕКТОВ ИНТЕЛЛЕКТУАЛЬНОЙ СОБСТВЕННОСТИ: ПРОБЛЕМЫ ДОСТУПА К ЛЕКАРСТВЕННЫМ СРЕДСТВАМ В УКРАИНЕ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921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/>
            <a:r>
              <a:rPr lang="uk-UA" sz="1800" dirty="0" err="1" smtClean="0"/>
              <a:t>Работягова</a:t>
            </a:r>
            <a:r>
              <a:rPr lang="uk-UA" sz="1800" dirty="0" smtClean="0"/>
              <a:t> Л.И, </a:t>
            </a:r>
            <a:endParaRPr lang="ru-RU" sz="1800" dirty="0" smtClean="0"/>
          </a:p>
          <a:p>
            <a:pPr marR="0"/>
            <a:r>
              <a:rPr lang="uk-UA" sz="1800" dirty="0" err="1" smtClean="0"/>
              <a:t>заведующая</a:t>
            </a:r>
            <a:r>
              <a:rPr lang="uk-UA" sz="1800" dirty="0" smtClean="0"/>
              <a:t> сектором патентного права </a:t>
            </a:r>
            <a:r>
              <a:rPr lang="uk-UA" sz="1800" dirty="0" err="1" smtClean="0"/>
              <a:t>НИИ</a:t>
            </a:r>
            <a:r>
              <a:rPr lang="uk-UA" sz="1800" dirty="0" smtClean="0"/>
              <a:t> </a:t>
            </a:r>
            <a:r>
              <a:rPr lang="uk-UA" sz="1800" dirty="0" err="1" smtClean="0"/>
              <a:t>интеллектуальной</a:t>
            </a:r>
            <a:r>
              <a:rPr lang="uk-UA" sz="1800" dirty="0" smtClean="0"/>
              <a:t> </a:t>
            </a:r>
            <a:r>
              <a:rPr lang="uk-UA" sz="1800" dirty="0" err="1" smtClean="0"/>
              <a:t>собственности</a:t>
            </a:r>
            <a:r>
              <a:rPr lang="uk-UA" sz="1800" dirty="0" smtClean="0"/>
              <a:t> </a:t>
            </a:r>
            <a:r>
              <a:rPr lang="uk-UA" sz="1800" dirty="0" err="1" smtClean="0"/>
              <a:t>Национальной</a:t>
            </a:r>
            <a:r>
              <a:rPr lang="uk-UA" sz="1800" dirty="0" smtClean="0"/>
              <a:t> </a:t>
            </a:r>
            <a:r>
              <a:rPr lang="uk-UA" sz="1800" dirty="0" err="1" smtClean="0"/>
              <a:t>Академии</a:t>
            </a:r>
            <a:r>
              <a:rPr lang="uk-UA" sz="1800" dirty="0" smtClean="0"/>
              <a:t> </a:t>
            </a:r>
            <a:r>
              <a:rPr lang="uk-UA" sz="1800" dirty="0" err="1" smtClean="0"/>
              <a:t>правовых</a:t>
            </a:r>
            <a:r>
              <a:rPr lang="uk-UA" sz="1800" dirty="0" smtClean="0"/>
              <a:t> наук </a:t>
            </a:r>
            <a:r>
              <a:rPr lang="uk-UA" sz="1800" dirty="0" err="1" smtClean="0"/>
              <a:t>Украины</a:t>
            </a:r>
            <a:r>
              <a:rPr lang="uk-UA" sz="1800" dirty="0" smtClean="0"/>
              <a:t>, </a:t>
            </a:r>
            <a:endParaRPr lang="ru-RU" sz="1800" dirty="0" smtClean="0"/>
          </a:p>
          <a:p>
            <a:pPr marR="0"/>
            <a:r>
              <a:rPr lang="uk-UA" sz="1800" dirty="0" smtClean="0"/>
              <a:t>г. </a:t>
            </a:r>
            <a:r>
              <a:rPr lang="uk-UA" sz="1800" dirty="0" err="1" smtClean="0"/>
              <a:t>Киев</a:t>
            </a:r>
            <a:endParaRPr lang="ru-RU" sz="1800" dirty="0" smtClean="0"/>
          </a:p>
          <a:p>
            <a:pPr marR="0"/>
            <a:endParaRPr lang="ru-RU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600" dirty="0" smtClean="0"/>
              <a:t>В соответствии со ст.30 ТРИПС члены могут предусматривать ограниченные изъятия  из исключительных прав, предоставляемых патентом.</a:t>
            </a:r>
          </a:p>
          <a:p>
            <a:endParaRPr lang="ru-RU" sz="1600" dirty="0" smtClean="0"/>
          </a:p>
          <a:p>
            <a:r>
              <a:rPr lang="ru-RU" sz="1600" dirty="0" smtClean="0"/>
              <a:t>В Украине в ч.2 ст.31 Закона Украины «Об охране прав на изобретения и полезную модель» №3687-ХП от 15.12. 1993 г  предусматривается, что в частности, не признается нарушением прав, предоставляемых патентом, использование запатентованного изобретения (полезной модели)  в научных целях или в порядке эксперимента.</a:t>
            </a:r>
          </a:p>
          <a:p>
            <a:pPr>
              <a:buFont typeface="Wingdings 3" pitchFamily="18" charset="2"/>
              <a:buNone/>
            </a:pPr>
            <a:r>
              <a:rPr lang="ru-RU" sz="1600" dirty="0" smtClean="0"/>
              <a:t> </a:t>
            </a:r>
          </a:p>
          <a:p>
            <a:r>
              <a:rPr lang="ru-RU" sz="1600" dirty="0" smtClean="0"/>
              <a:t>Необходимо ввести в Закон изменения в соответствии со ст.10 (6) Директивы 2004/27/ЕС, которая предусматривает, что проведение необходимых исследований и испытаний с целью получения разрешения на продажу, не должно рассматриваться как противоречащее патентным правам или правам, предоставляемым свидетельством дополнительной охраны для лекарственных средств.</a:t>
            </a:r>
          </a:p>
          <a:p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200" dirty="0" smtClean="0"/>
              <a:t>Ограниченные исключения для патентных прав 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ru-RU" sz="2200" dirty="0" smtClean="0"/>
              <a:t>(положение </a:t>
            </a:r>
            <a:r>
              <a:rPr lang="ru-RU" sz="2200" dirty="0" err="1" smtClean="0"/>
              <a:t>Болар</a:t>
            </a:r>
            <a:r>
              <a:rPr lang="ru-RU" sz="2200" dirty="0" smtClean="0"/>
              <a:t>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Содержимое 1"/>
          <p:cNvSpPr>
            <a:spLocks noGrp="1"/>
          </p:cNvSpPr>
          <p:nvPr>
            <p:ph idx="1"/>
          </p:nvPr>
        </p:nvSpPr>
        <p:spPr>
          <a:xfrm>
            <a:off x="468313" y="1125538"/>
            <a:ext cx="8229600" cy="4525962"/>
          </a:xfrm>
        </p:spPr>
        <p:txBody>
          <a:bodyPr/>
          <a:lstStyle/>
          <a:p>
            <a:r>
              <a:rPr lang="ru-RU" sz="1600" smtClean="0"/>
              <a:t>Ст.31 ТРИПС предусматривает право государства правительственного органа) использовать патент в государственных интересах без согласия владельца с выплатой «адекватной компенсации».</a:t>
            </a:r>
          </a:p>
          <a:p>
            <a:pPr>
              <a:buFont typeface="Wingdings 3" pitchFamily="18" charset="2"/>
              <a:buNone/>
            </a:pPr>
            <a:r>
              <a:rPr lang="ru-RU" sz="1600" smtClean="0"/>
              <a:t> </a:t>
            </a:r>
          </a:p>
          <a:p>
            <a:r>
              <a:rPr lang="ru-RU" sz="1600" smtClean="0"/>
              <a:t>Не признается нарушением прав, предоставляемых патентом, использование запатентованного изобретения (полезной модели) при чрезвычайных обстоятельствах (стихийное бедствие, катастрофа, эпидемия) с уведомлением владельца патента сразу же, как это станет практически возможным и выплатой ему соответствующей компенсации.</a:t>
            </a:r>
          </a:p>
          <a:p>
            <a:pPr>
              <a:buFont typeface="Wingdings 3" pitchFamily="18" charset="2"/>
              <a:buNone/>
            </a:pPr>
            <a:r>
              <a:rPr lang="en-US" sz="1600" smtClean="0"/>
              <a:t>	</a:t>
            </a:r>
            <a:r>
              <a:rPr lang="ru-RU" sz="1200" smtClean="0"/>
              <a:t>(ч.2 ст. 31 Закона Украины «Об охране прав на изобретения и полезную модель» №3687-ХП от 15.12. 1993 </a:t>
            </a:r>
          </a:p>
          <a:p>
            <a:pPr>
              <a:buFont typeface="Wingdings 3" pitchFamily="18" charset="2"/>
              <a:buNone/>
            </a:pPr>
            <a:endParaRPr lang="ru-RU" sz="1600" smtClean="0"/>
          </a:p>
          <a:p>
            <a:pPr>
              <a:buFont typeface="Wingdings 3" pitchFamily="18" charset="2"/>
              <a:buNone/>
            </a:pPr>
            <a:r>
              <a:rPr lang="en-US" sz="1600" smtClean="0"/>
              <a:t>	</a:t>
            </a:r>
            <a:r>
              <a:rPr lang="ru-RU" sz="1600" smtClean="0"/>
              <a:t>В целях обеспечения здоровья населения при регистрации лекарственного средства Кабинет Министров Украины в соответствии с законом может разрешить использование запатентованного изобретения (полезной модели), которая касается такого лекарственного средства, определенному им лицу без согласия владельца патента.</a:t>
            </a:r>
          </a:p>
          <a:p>
            <a:pPr>
              <a:buFont typeface="Wingdings 3" pitchFamily="18" charset="2"/>
              <a:buNone/>
            </a:pPr>
            <a:r>
              <a:rPr lang="en-US" sz="1400" smtClean="0"/>
              <a:t>	</a:t>
            </a:r>
            <a:r>
              <a:rPr lang="ru-RU" sz="1200" smtClean="0"/>
              <a:t>(Ст.9 Закона Украины «О лекарственных средствах»)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dirty="0" smtClean="0"/>
              <a:t>Государственное использование </a:t>
            </a:r>
            <a:br>
              <a:rPr lang="ru-RU" sz="2000" dirty="0" smtClean="0"/>
            </a:b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600" smtClean="0"/>
              <a:t>Ст.6 ТРИПС дает странам право импортировать запатентованный продукт из любой другой страны-члена ВТО, в которой запатентованный продукт продается по более низкой цене, чем в импортирующей стране.</a:t>
            </a:r>
          </a:p>
          <a:p>
            <a:pPr>
              <a:buFont typeface="Wingdings 3" pitchFamily="18" charset="2"/>
              <a:buNone/>
            </a:pPr>
            <a:endParaRPr lang="ru-RU" sz="1600" smtClean="0"/>
          </a:p>
          <a:p>
            <a:r>
              <a:rPr lang="ru-RU" sz="1600" smtClean="0"/>
              <a:t>Рекомендуется международный режим исчерпания прав, то есть исключительное право владельца патента считается исчерпанным в отношении конкретного продукта в момент первого введения этого продукта в любой стране мира, где он запатентован.</a:t>
            </a:r>
          </a:p>
          <a:p>
            <a:pPr>
              <a:buFont typeface="Wingdings 3" pitchFamily="18" charset="2"/>
              <a:buNone/>
            </a:pPr>
            <a:endParaRPr lang="ru-RU" sz="1600" smtClean="0"/>
          </a:p>
          <a:p>
            <a:r>
              <a:rPr lang="ru-RU" sz="1600" smtClean="0"/>
              <a:t>Необходимо внести изменения в ч.3 ст.31 Закона Украины «Об охране прав на изобретения и полезную модель» №3687-ХП от 15.12. 1993 с целью отражения в нем концепции международного исчерпания прав.</a:t>
            </a:r>
          </a:p>
          <a:p>
            <a:endParaRPr lang="ru-RU" sz="160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dirty="0" smtClean="0"/>
              <a:t>Параллельный импорт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600" dirty="0" smtClean="0"/>
              <a:t>Срок действия патента на изобретение, объектом которого является лекарственное средство, средство защиты животных и растений, использование которого требует разрешения соответствующего компетентного органа может быть продлен по ходатайству владельца этого патента на срок равный периоду между датой подачи заявки и датой получения такого патента, однако не более чем на 5 лет.</a:t>
            </a:r>
          </a:p>
          <a:p>
            <a:pPr>
              <a:buFont typeface="Wingdings 3" pitchFamily="18" charset="2"/>
              <a:buNone/>
            </a:pPr>
            <a:r>
              <a:rPr lang="en-US" sz="1600" dirty="0" smtClean="0"/>
              <a:t>	</a:t>
            </a:r>
            <a:r>
              <a:rPr lang="ru-RU" sz="1200" dirty="0" smtClean="0"/>
              <a:t>(ч.4 ст. 6 Закона Украины «Об охране прав на изобретения и полезную модель» №3687-ХП от 15.12. 1993 </a:t>
            </a:r>
          </a:p>
          <a:p>
            <a:pPr>
              <a:buFont typeface="Wingdings 3" pitchFamily="18" charset="2"/>
              <a:buNone/>
            </a:pPr>
            <a:endParaRPr lang="ru-RU" sz="1600" dirty="0" smtClean="0"/>
          </a:p>
          <a:p>
            <a:r>
              <a:rPr lang="ru-RU" sz="1600" dirty="0" smtClean="0"/>
              <a:t>Необходимо гармонизировать с положением Регламента ЕС № 469/2009 относительно введения свидетельства о дополнительной охране медицинских продуктов, который предусматривает выдачу свидетельства дополнительной охраны только на активный ингредиент или комбинацию активных ингредиентов медицинского продукта.</a:t>
            </a:r>
          </a:p>
          <a:p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200" dirty="0" smtClean="0"/>
              <a:t>Продление срока действия патента на изобретение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Содержимое 2"/>
          <p:cNvSpPr>
            <a:spLocks noGrp="1"/>
          </p:cNvSpPr>
          <p:nvPr>
            <p:ph idx="1"/>
          </p:nvPr>
        </p:nvSpPr>
        <p:spPr>
          <a:xfrm>
            <a:off x="468313" y="1989138"/>
            <a:ext cx="8229600" cy="3887787"/>
          </a:xfrm>
        </p:spPr>
        <p:txBody>
          <a:bodyPr/>
          <a:lstStyle/>
          <a:p>
            <a:r>
              <a:rPr lang="ru-RU" sz="1600" smtClean="0"/>
              <a:t>Правила в отношении охраны интеллектуальной собственности основаны на стандартах, исторически сложившихся в развитых странах. Государства - члены ВТО обязаны отразить эти правила в национальных законодательствах.</a:t>
            </a:r>
          </a:p>
          <a:p>
            <a:r>
              <a:rPr lang="ru-RU" sz="1600" smtClean="0"/>
              <a:t>Государствам-членам предоставляется определенная свобода действий в принятии или изменении национальных законов, позволяющая учитывать интересы общественного здравоохранения.</a:t>
            </a:r>
          </a:p>
          <a:p>
            <a:r>
              <a:rPr lang="ru-RU" sz="1600" smtClean="0"/>
              <a:t>Устанавливая правила патентования лекарственных средств государства - члены должны учитывать возможные последствия применения этих правил для системы общественного здравоохранения. </a:t>
            </a:r>
          </a:p>
          <a:p>
            <a:r>
              <a:rPr lang="ru-RU" sz="1600" smtClean="0"/>
              <a:t>В зависимости от того, каким образом положения ТРИПС будут использованы в национальном патентном законодательстве, они могут либо ускорить, либо замедлить выход на рынок новых генерических препаратов. </a:t>
            </a:r>
          </a:p>
          <a:p>
            <a:endParaRPr lang="ru-RU" sz="180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200" dirty="0"/>
              <a:t>Основные аспекты </a:t>
            </a:r>
            <a:r>
              <a:rPr lang="uk-UA" sz="2200" dirty="0" err="1"/>
              <a:t>Соглашения</a:t>
            </a:r>
            <a:r>
              <a:rPr lang="uk-UA" sz="2200" dirty="0"/>
              <a:t> по </a:t>
            </a:r>
            <a:r>
              <a:rPr lang="uk-UA" sz="2200" dirty="0" err="1"/>
              <a:t>торговым</a:t>
            </a:r>
            <a:r>
              <a:rPr lang="uk-UA" sz="2200" dirty="0"/>
              <a:t> аспектам прав </a:t>
            </a:r>
            <a:r>
              <a:rPr lang="uk-UA" sz="2200" dirty="0" err="1"/>
              <a:t>интеллектуальной</a:t>
            </a:r>
            <a:r>
              <a:rPr lang="uk-UA" sz="2200" dirty="0"/>
              <a:t> </a:t>
            </a:r>
            <a:r>
              <a:rPr lang="uk-UA" sz="2200" dirty="0" err="1"/>
              <a:t>собственности</a:t>
            </a:r>
            <a:r>
              <a:rPr lang="uk-UA" sz="2200" dirty="0"/>
              <a:t> (</a:t>
            </a:r>
            <a:r>
              <a:rPr lang="ru-RU" sz="2200" dirty="0"/>
              <a:t>ТРИПС), которые необходимо учитывать для обеспечения доступа населения к лекарственным средствам</a:t>
            </a:r>
            <a:br>
              <a:rPr lang="ru-RU" sz="2200" dirty="0"/>
            </a:b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600" smtClean="0"/>
              <a:t>Предоставление исключительных прав на лекарственный препарат сроком на 20 лет позволит владельцу патента сохранять высокие цены на патентованное средство.</a:t>
            </a:r>
          </a:p>
          <a:p>
            <a:r>
              <a:rPr lang="ru-RU" sz="1600" smtClean="0"/>
              <a:t>Будет запрещено размещать на рынке копии лекарственного препарата, защищенного патентом, которые до этого либо производились внутри страны, либо импортировались.</a:t>
            </a:r>
          </a:p>
          <a:p>
            <a:r>
              <a:rPr lang="ru-RU" sz="1600" smtClean="0"/>
              <a:t>Генерики будут поступать на рынок только после окончания срока действия патента на патентованный лекарственный препарат. В течение всего срока действия патентной защиты более дешевые альтернативные препараты не будут поступать на рынок.</a:t>
            </a:r>
          </a:p>
          <a:p>
            <a:pPr>
              <a:buFont typeface="Wingdings 3" pitchFamily="18" charset="2"/>
              <a:buNone/>
            </a:pPr>
            <a:endParaRPr lang="ru-RU" sz="160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200" dirty="0" smtClean="0"/>
              <a:t>ВЛИЯНИЕ СОГЛАШЕНИЯ ТРИПС НА СТОИМОСТЬ И ДОСТУПНОСТЬ ЛЕКАРСТВЕННЫХ ПРЕПАРАТОВ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3" pitchFamily="18" charset="2"/>
              <a:buNone/>
            </a:pPr>
            <a:r>
              <a:rPr lang="en-US" sz="1600" smtClean="0"/>
              <a:t>	</a:t>
            </a:r>
            <a:r>
              <a:rPr lang="ru-RU" sz="1600" smtClean="0"/>
              <a:t>ВОЗ для выведения генериков на рынки развивающихся стран рекомендует использовать следующие гибкие положения ТРИПС</a:t>
            </a:r>
          </a:p>
          <a:p>
            <a:r>
              <a:rPr lang="ru-RU" sz="1600" smtClean="0"/>
              <a:t>патентоспособность изобретений;</a:t>
            </a:r>
          </a:p>
          <a:p>
            <a:r>
              <a:rPr lang="ru-RU" sz="1600" smtClean="0"/>
              <a:t>ограниченные исключения для патентных прав (положение Болар);</a:t>
            </a:r>
          </a:p>
          <a:p>
            <a:r>
              <a:rPr lang="ru-RU" sz="1600" smtClean="0"/>
              <a:t>принудительное лицензирование;</a:t>
            </a:r>
          </a:p>
          <a:p>
            <a:r>
              <a:rPr lang="ru-RU" sz="1600" smtClean="0"/>
              <a:t>государственное использование </a:t>
            </a:r>
          </a:p>
          <a:p>
            <a:r>
              <a:rPr lang="ru-RU" sz="1600" smtClean="0"/>
              <a:t>параллельный импорт.</a:t>
            </a:r>
            <a:endParaRPr lang="ru-RU" smtClean="0"/>
          </a:p>
          <a:p>
            <a:pPr algn="just">
              <a:buFont typeface="Wingdings 3" pitchFamily="18" charset="2"/>
              <a:buNone/>
            </a:pPr>
            <a:r>
              <a:rPr lang="en-US" b="1" smtClean="0"/>
              <a:t>	</a:t>
            </a:r>
            <a:r>
              <a:rPr lang="ru-RU" sz="1200" b="1" smtClean="0"/>
              <a:t>Лекарственные средства в соглашении по торговым аспектам прав на интеллектуальную собственность (TRIPS) Всемирной организации торговли (WTO),</a:t>
            </a:r>
            <a:r>
              <a:rPr lang="ru-RU" sz="1200" smtClean="0"/>
              <a:t> опубликованном ВОЗ в 2000 г. под названием «</a:t>
            </a:r>
            <a:r>
              <a:rPr lang="en-US" sz="1200" smtClean="0"/>
              <a:t>Pharmaceuticals in the Trade Related Aspects of the Intellectual Property Rights</a:t>
            </a:r>
            <a:r>
              <a:rPr lang="ru-RU" sz="1200" smtClean="0"/>
              <a:t> (</a:t>
            </a:r>
            <a:r>
              <a:rPr lang="en-US" sz="1200" smtClean="0"/>
              <a:t>TRIPS</a:t>
            </a:r>
            <a:r>
              <a:rPr lang="ru-RU" sz="1200" smtClean="0"/>
              <a:t>) </a:t>
            </a:r>
            <a:r>
              <a:rPr lang="en-US" sz="1200" smtClean="0"/>
              <a:t>Agreement of the World Trade Organization</a:t>
            </a:r>
            <a:r>
              <a:rPr lang="ru-RU" sz="1200" smtClean="0"/>
              <a:t> (</a:t>
            </a:r>
            <a:r>
              <a:rPr lang="en-US" sz="1200" smtClean="0"/>
              <a:t>WTO</a:t>
            </a:r>
            <a:r>
              <a:rPr lang="ru-RU" sz="1200" smtClean="0"/>
              <a:t>) — </a:t>
            </a:r>
            <a:r>
              <a:rPr lang="en-US" sz="1200" smtClean="0"/>
              <a:t>A Briefing on TRIPS</a:t>
            </a:r>
            <a:r>
              <a:rPr lang="ru-RU" sz="1200" smtClean="0"/>
              <a:t>» </a:t>
            </a:r>
          </a:p>
          <a:p>
            <a:endParaRPr lang="ru-RU" sz="120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000" dirty="0"/>
              <a:t>Ключевые гибкие положения </a:t>
            </a:r>
            <a:r>
              <a:rPr lang="uk-UA" sz="2000" dirty="0" err="1"/>
              <a:t>Соглашения</a:t>
            </a:r>
            <a:r>
              <a:rPr lang="uk-UA" sz="2000" dirty="0"/>
              <a:t> по </a:t>
            </a:r>
            <a:r>
              <a:rPr lang="uk-UA" sz="2000" dirty="0" err="1"/>
              <a:t>торговым</a:t>
            </a:r>
            <a:r>
              <a:rPr lang="uk-UA" sz="2000" dirty="0"/>
              <a:t> аспектам прав </a:t>
            </a:r>
            <a:r>
              <a:rPr lang="uk-UA" sz="2000" dirty="0" err="1"/>
              <a:t>интеллектуальной</a:t>
            </a:r>
            <a:r>
              <a:rPr lang="uk-UA" sz="2000" dirty="0"/>
              <a:t> </a:t>
            </a:r>
            <a:r>
              <a:rPr lang="uk-UA" sz="2000" dirty="0" err="1"/>
              <a:t>собственности</a:t>
            </a:r>
            <a:r>
              <a:rPr lang="uk-UA" sz="2000" dirty="0"/>
              <a:t> (ТРИПС)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8313" y="1196975"/>
            <a:ext cx="8229600" cy="4827588"/>
          </a:xfrm>
        </p:spPr>
        <p:txBody>
          <a:bodyPr>
            <a:normAutofit fontScale="400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ru-RU" sz="4000" dirty="0" smtClean="0"/>
              <a:t>Патенты выдаются в соответствии с: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sz="4000" dirty="0" smtClean="0"/>
              <a:t>ч.1ст.27 ТРИПС – на изобретения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sz="4000" dirty="0" smtClean="0"/>
              <a:t>ч.2 ст.6 Закона Украины «Об охране прав на изобретения и полезную модель №3687-ХП от 15.12. 1993 г.»  - на изобретения и полезную модель.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ru-RU" sz="4000" dirty="0" smtClean="0"/>
              <a:t>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ru-RU" sz="4000" dirty="0" smtClean="0"/>
              <a:t>В Украине объекты изобретения и полезной модели совпадают. Это: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sz="4000" dirty="0" smtClean="0"/>
              <a:t>продукт (устройство, вещество, штамм микроорганизма, культура клеток растений и животных);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sz="4000" dirty="0" smtClean="0"/>
              <a:t>процесс (способ);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sz="4000" dirty="0" smtClean="0"/>
              <a:t>новое применение известного продукта или процесса.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ru-RU" sz="4000" dirty="0" smtClean="0"/>
              <a:t> 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sz="4000" dirty="0" smtClean="0"/>
              <a:t>Патент на изобретение выдается после проведения квалификационной экспертизы на соответствие изобретения условиям патентоспособности (новизна, изобретательский уровень, промышленная применимость).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ru-RU" sz="40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sz="4000" dirty="0" smtClean="0"/>
              <a:t>Патент на полезную модель выдается под ответственность его владельца за соответствие полезной модели условиям патентоспособности (новизне, промышленной применимости) без проведения квалификационной экспертизы.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000" dirty="0" smtClean="0"/>
              <a:t>Патентоспособность изобретений</a:t>
            </a:r>
            <a:br>
              <a:rPr lang="ru-RU" sz="2000" dirty="0" smtClean="0"/>
            </a:b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8313" y="1125538"/>
            <a:ext cx="8229600" cy="4967287"/>
          </a:xfrm>
        </p:spPr>
        <p:txBody>
          <a:bodyPr>
            <a:normAutofit fontScale="625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600" dirty="0" smtClean="0"/>
              <a:t>	</a:t>
            </a:r>
            <a:r>
              <a:rPr lang="ru-RU" sz="2600" dirty="0" smtClean="0"/>
              <a:t>Новое биологически активное вещество – действующее начало лекарственного средства.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600" dirty="0" smtClean="0"/>
              <a:t>	</a:t>
            </a:r>
            <a:r>
              <a:rPr lang="ru-RU" sz="2600" dirty="0" smtClean="0"/>
              <a:t>Фармацевтическая композиция.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600" dirty="0" smtClean="0"/>
              <a:t>	</a:t>
            </a:r>
            <a:r>
              <a:rPr lang="ru-RU" sz="2600" dirty="0" smtClean="0"/>
              <a:t>Способы получения лекарственных средств.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600" dirty="0" smtClean="0"/>
              <a:t>	</a:t>
            </a:r>
            <a:r>
              <a:rPr lang="ru-RU" sz="2600" dirty="0" smtClean="0"/>
              <a:t>Изобретение «на применение» уже известных веществ, у которых была впервые выявлена фармакологическая активность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600" dirty="0" smtClean="0"/>
              <a:t>	</a:t>
            </a:r>
            <a:r>
              <a:rPr lang="ru-RU" sz="2600" dirty="0" smtClean="0"/>
              <a:t>либо уже известных лекарств, для которых было найдено новое назначение.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ru-RU" sz="2600" dirty="0" smtClean="0"/>
              <a:t> 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600" dirty="0" smtClean="0"/>
              <a:t>	</a:t>
            </a:r>
            <a:r>
              <a:rPr lang="ru-RU" sz="2600" dirty="0" smtClean="0"/>
              <a:t>«Вечнозеленые патенты» - искусственное продление исключительных прав на действующее активное вещество на рынке путем охраны разнообразных дополнительных свойств активного вещества, а также методов лечения.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ru-RU" sz="2600" dirty="0" smtClean="0"/>
              <a:t> 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sz="2600" dirty="0" smtClean="0"/>
              <a:t>Пример «вечнозеленого патента»: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sz="2600" dirty="0" smtClean="0"/>
              <a:t>в 1978 г. – патент  на активное вещество ОМЕПРАЗОЛ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sz="2600" dirty="0" smtClean="0"/>
              <a:t>в 1990 г. – патент на магниевую соль </a:t>
            </a:r>
            <a:r>
              <a:rPr lang="ru-RU" sz="2600" dirty="0" err="1" smtClean="0"/>
              <a:t>омепразола</a:t>
            </a:r>
            <a:endParaRPr lang="ru-RU" sz="26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sz="2600" dirty="0" smtClean="0"/>
              <a:t>в 1995 г. – патент на способ лечения заболеваний желудочно-кишечного тракта с помощью левовращающего изомера </a:t>
            </a:r>
            <a:r>
              <a:rPr lang="ru-RU" sz="2600" dirty="0" err="1" smtClean="0"/>
              <a:t>омепразола</a:t>
            </a:r>
            <a:endParaRPr lang="ru-RU" sz="26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sz="2600" dirty="0" smtClean="0"/>
              <a:t>в 2001 г. - патент на новую кристаллическую форму </a:t>
            </a:r>
            <a:r>
              <a:rPr lang="ru-RU" sz="2600" dirty="0" err="1" smtClean="0"/>
              <a:t>омепразола</a:t>
            </a:r>
            <a:r>
              <a:rPr lang="ru-RU" sz="2600" dirty="0" smtClean="0"/>
              <a:t>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200" dirty="0" smtClean="0"/>
              <a:t>Категории изобретений (полезных моделей) в области фармацевтики в Украине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600" smtClean="0"/>
              <a:t>Исключить из объектов полезной  модели  «вещество».</a:t>
            </a:r>
          </a:p>
          <a:p>
            <a:pPr>
              <a:buFont typeface="Wingdings 3" pitchFamily="18" charset="2"/>
              <a:buNone/>
            </a:pPr>
            <a:r>
              <a:rPr lang="ru-RU" sz="1600" smtClean="0"/>
              <a:t> </a:t>
            </a:r>
          </a:p>
          <a:p>
            <a:r>
              <a:rPr lang="ru-RU" sz="1600" smtClean="0"/>
              <a:t>Исключить из объектов изобретения (полезной модели) – «новое применение известного продукта или процесса.</a:t>
            </a:r>
          </a:p>
          <a:p>
            <a:endParaRPr lang="ru-RU" sz="1600" smtClean="0"/>
          </a:p>
          <a:p>
            <a:pPr>
              <a:buFont typeface="Wingdings 3" pitchFamily="18" charset="2"/>
              <a:buNone/>
            </a:pPr>
            <a:r>
              <a:rPr lang="en-US" sz="1600" smtClean="0"/>
              <a:t>	</a:t>
            </a:r>
            <a:r>
              <a:rPr lang="ru-RU" sz="1600" smtClean="0"/>
              <a:t>В соответствии со ст. 27.3 ТРИПС исключить из области патентуемых объектов:</a:t>
            </a:r>
          </a:p>
          <a:p>
            <a:r>
              <a:rPr lang="ru-RU" sz="1600" smtClean="0"/>
              <a:t>(a) диагностические, терапевтические и хирургические методы лечения людей или животных,</a:t>
            </a:r>
          </a:p>
          <a:p>
            <a:r>
              <a:rPr lang="ru-RU" sz="1600" smtClean="0"/>
              <a:t>(b) растения и животные, кроме микроорганизмов, а также биологические, по существу, способы выращивания растений или животных, иные чем небиологические и микробиологические процессы. </a:t>
            </a:r>
          </a:p>
          <a:p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200" dirty="0" smtClean="0"/>
              <a:t>Решение проблемы «вечнозеленых патентов» в Украине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3" pitchFamily="18" charset="2"/>
              <a:buNone/>
            </a:pPr>
            <a:r>
              <a:rPr lang="en-US" smtClean="0"/>
              <a:t>	</a:t>
            </a:r>
            <a:r>
              <a:rPr lang="ru-RU" sz="1600" smtClean="0"/>
              <a:t>Использование опыта Индии.</a:t>
            </a:r>
          </a:p>
          <a:p>
            <a:pPr>
              <a:buFont typeface="Wingdings 3" pitchFamily="18" charset="2"/>
              <a:buNone/>
            </a:pPr>
            <a:r>
              <a:rPr lang="en-US" sz="1600" smtClean="0"/>
              <a:t>	</a:t>
            </a:r>
            <a:r>
              <a:rPr lang="ru-RU" sz="1600" smtClean="0"/>
              <a:t>Раздел 3(d) Индийского Акта 2005 г., вносящего изменения в Закон про патенты исключает из области патентуемых изобретений:</a:t>
            </a:r>
          </a:p>
          <a:p>
            <a:pPr>
              <a:buFont typeface="Wingdings 3" pitchFamily="18" charset="2"/>
              <a:buNone/>
            </a:pPr>
            <a:endParaRPr lang="ru-RU" sz="1600" smtClean="0"/>
          </a:p>
          <a:p>
            <a:pPr>
              <a:buFont typeface="Wingdings 3" pitchFamily="18" charset="2"/>
              <a:buNone/>
            </a:pPr>
            <a:r>
              <a:rPr lang="en-US" sz="1600" smtClean="0"/>
              <a:t>	</a:t>
            </a:r>
            <a:r>
              <a:rPr lang="ru-RU" sz="1600" smtClean="0"/>
              <a:t>«простое обнаружение новой формы известного вещества, которое не приводит к увеличению известной эффективности такого вещества либо простое обнаружение любого нового свойства или нового свойства использования известного вещества или использование известного процесса, механизма или аппарата, если такой известный процесс не приводит к получению нового продукта  или не предусматривается по крайней мере один новый реагент».</a:t>
            </a:r>
          </a:p>
          <a:p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200" dirty="0" smtClean="0"/>
              <a:t>Решение проблемы «вечнозеленых патентов» в Украине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600" smtClean="0"/>
              <a:t>«Положение Болар» — поправка к закону, принятому Конгрессом США в 1984 г. («Закон о ценовой конкуренции лекарственных средств и восстановлении сроков действия патентов», известный также как «Закон Уоксмена—Хетча»). </a:t>
            </a:r>
          </a:p>
          <a:p>
            <a:r>
              <a:rPr lang="ru-RU" sz="1600" smtClean="0"/>
              <a:t>В связи с принятием поправки отменялось постановление суда, запрещающее компании «Bolar Pharmaceutical Co.» использовать патентованный (оригинальный) препарат компании «Roche Products, Inc.» в исследованиях, необходимых для получения торговой лицензии на его генерическую версию.</a:t>
            </a:r>
          </a:p>
          <a:p>
            <a:r>
              <a:rPr lang="ru-RU" sz="1600" smtClean="0"/>
              <a:t>В соответствии с «положением Болар»  компаниям разрешено подавать заявку на регистрацию генерической версии препарата до окончания срока действия патента на оригинальный препарат. </a:t>
            </a:r>
          </a:p>
          <a:p>
            <a:r>
              <a:rPr lang="ru-RU" sz="1600" smtClean="0"/>
              <a:t>После окончания срока действия патента компания может сразу же приступить к производству генерика, если его регистрация уже завершилась. Это позволяет сократить время, необходимое для поступления на рынок генериков после окончания срока действия патента.</a:t>
            </a:r>
          </a:p>
          <a:p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200" dirty="0" smtClean="0"/>
              <a:t>Ограниченные исключения для патентных прав 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ru-RU" sz="2200" dirty="0" smtClean="0"/>
              <a:t>(положение </a:t>
            </a:r>
            <a:r>
              <a:rPr lang="ru-RU" sz="2200" dirty="0" err="1" smtClean="0"/>
              <a:t>Болар</a:t>
            </a:r>
            <a:r>
              <a:rPr lang="ru-RU" sz="2200" dirty="0" smtClean="0"/>
              <a:t>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82</TotalTime>
  <Words>765</Words>
  <Application>Microsoft Office PowerPoint</Application>
  <PresentationFormat>Экран (4:3)</PresentationFormat>
  <Paragraphs>91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Lucida Sans Unicode</vt:lpstr>
      <vt:lpstr>Arial</vt:lpstr>
      <vt:lpstr>Wingdings 3</vt:lpstr>
      <vt:lpstr>Verdana</vt:lpstr>
      <vt:lpstr>Wingdings 2</vt:lpstr>
      <vt:lpstr>Calibri</vt:lpstr>
      <vt:lpstr>Открытая</vt:lpstr>
      <vt:lpstr>ПРАВОВАЯ ОХРАНА ОБЪЕКТОВ ИНТЕЛЛЕКТУАЛЬНОЙ СОБСТВЕННОСТИ: ПРОБЛЕМЫ ДОСТУПА К ЛЕКАРСТВЕННЫМ СРЕДСТВАМ В УКРАИНЕ  </vt:lpstr>
      <vt:lpstr>Основные аспекты Соглашения по торговым аспектам прав интеллектуальной собственности (ТРИПС), которые необходимо учитывать для обеспечения доступа населения к лекарственным средствам </vt:lpstr>
      <vt:lpstr>ВЛИЯНИЕ СОГЛАШЕНИЯ ТРИПС НА СТОИМОСТЬ И ДОСТУПНОСТЬ ЛЕКАРСТВЕННЫХ ПРЕПАРАТОВ </vt:lpstr>
      <vt:lpstr>Ключевые гибкие положения Соглашения по торговым аспектам прав интеллектуальной собственности (ТРИПС) </vt:lpstr>
      <vt:lpstr>Патентоспособность изобретений </vt:lpstr>
      <vt:lpstr>Категории изобретений (полезных моделей) в области фармацевтики в Украине </vt:lpstr>
      <vt:lpstr>Решение проблемы «вечнозеленых патентов» в Украине </vt:lpstr>
      <vt:lpstr>Решение проблемы «вечнозеленых патентов» в Украине </vt:lpstr>
      <vt:lpstr>Ограниченные исключения для патентных прав  (положение Болар) </vt:lpstr>
      <vt:lpstr>Ограниченные исключения для патентных прав  (положение Болар) </vt:lpstr>
      <vt:lpstr>Государственное использование  </vt:lpstr>
      <vt:lpstr>Параллельный импорт</vt:lpstr>
      <vt:lpstr>Продление срока действия патента на изобретение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Olds</dc:creator>
  <cp:lastModifiedBy>MedLex</cp:lastModifiedBy>
  <cp:revision>16</cp:revision>
  <dcterms:created xsi:type="dcterms:W3CDTF">2011-12-05T23:44:39Z</dcterms:created>
  <dcterms:modified xsi:type="dcterms:W3CDTF">2011-12-07T14:44:21Z</dcterms:modified>
</cp:coreProperties>
</file>